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handoutMasterIdLst>
    <p:handoutMasterId r:id="rId44"/>
  </p:handoutMasterIdLst>
  <p:sldIdLst>
    <p:sldId id="324" r:id="rId2"/>
    <p:sldId id="262" r:id="rId3"/>
    <p:sldId id="336" r:id="rId4"/>
    <p:sldId id="323" r:id="rId5"/>
    <p:sldId id="321" r:id="rId6"/>
    <p:sldId id="322" r:id="rId7"/>
    <p:sldId id="334" r:id="rId8"/>
    <p:sldId id="335" r:id="rId9"/>
    <p:sldId id="327" r:id="rId10"/>
    <p:sldId id="328" r:id="rId11"/>
    <p:sldId id="329" r:id="rId12"/>
    <p:sldId id="318" r:id="rId13"/>
    <p:sldId id="316" r:id="rId14"/>
    <p:sldId id="257" r:id="rId15"/>
    <p:sldId id="265" r:id="rId16"/>
    <p:sldId id="301" r:id="rId17"/>
    <p:sldId id="330" r:id="rId18"/>
    <p:sldId id="304" r:id="rId19"/>
    <p:sldId id="263" r:id="rId20"/>
    <p:sldId id="288" r:id="rId21"/>
    <p:sldId id="281" r:id="rId22"/>
    <p:sldId id="307" r:id="rId23"/>
    <p:sldId id="286" r:id="rId24"/>
    <p:sldId id="326" r:id="rId25"/>
    <p:sldId id="325" r:id="rId26"/>
    <p:sldId id="333" r:id="rId27"/>
    <p:sldId id="308" r:id="rId28"/>
    <p:sldId id="264" r:id="rId29"/>
    <p:sldId id="290" r:id="rId30"/>
    <p:sldId id="292" r:id="rId31"/>
    <p:sldId id="311" r:id="rId32"/>
    <p:sldId id="331" r:id="rId33"/>
    <p:sldId id="312" r:id="rId34"/>
    <p:sldId id="332" r:id="rId35"/>
    <p:sldId id="313" r:id="rId36"/>
    <p:sldId id="314" r:id="rId37"/>
    <p:sldId id="293" r:id="rId38"/>
    <p:sldId id="315" r:id="rId39"/>
    <p:sldId id="266" r:id="rId40"/>
    <p:sldId id="282" r:id="rId41"/>
    <p:sldId id="285" r:id="rId42"/>
  </p:sldIdLst>
  <p:sldSz cx="12192000" cy="6858000"/>
  <p:notesSz cx="6858000" cy="9144000"/>
  <p:custDataLst>
    <p:tags r:id="rId4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3" autoAdjust="0"/>
    <p:restoredTop sz="94660"/>
  </p:normalViewPr>
  <p:slideViewPr>
    <p:cSldViewPr snapToGrid="0">
      <p:cViewPr varScale="1">
        <p:scale>
          <a:sx n="103" d="100"/>
          <a:sy n="103" d="100"/>
        </p:scale>
        <p:origin x="132" y="402"/>
      </p:cViewPr>
      <p:guideLst>
        <p:guide orient="horz" pos="2160"/>
        <p:guide pos="3840"/>
      </p:guideLst>
    </p:cSldViewPr>
  </p:slideViewPr>
  <p:notesTextViewPr>
    <p:cViewPr>
      <p:scale>
        <a:sx n="1" d="1"/>
        <a:sy n="1" d="1"/>
      </p:scale>
      <p:origin x="0" y="0"/>
    </p:cViewPr>
  </p:notesTextViewPr>
  <p:notesViewPr>
    <p:cSldViewPr snapToGrid="0">
      <p:cViewPr varScale="1">
        <p:scale>
          <a:sx n="88" d="100"/>
          <a:sy n="88" d="100"/>
        </p:scale>
        <p:origin x="3822" y="11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1" dirty="0">
                <a:latin typeface="Times New Roman" panose="02020603050405020304" pitchFamily="18" charset="0"/>
                <a:cs typeface="Times New Roman" panose="02020603050405020304" pitchFamily="18" charset="0"/>
              </a:rPr>
              <a:t>GROWTH RATES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'[Statement_13_3June2020.xls]ANNUAL CONS'!$L$40</c:f>
              <c:strCache>
                <c:ptCount val="1"/>
                <c:pt idx="0">
                  <c:v>Per-Capita Inome</c:v>
                </c:pt>
              </c:strCache>
            </c:strRef>
          </c:tx>
          <c:spPr>
            <a:solidFill>
              <a:schemeClr val="accent1"/>
            </a:solidFill>
            <a:ln>
              <a:noFill/>
            </a:ln>
            <a:effectLst/>
          </c:spPr>
          <c:invertIfNegative val="0"/>
          <c:cat>
            <c:strRef>
              <c:f>'[Statement_13_3June2020.xls]ANNUAL CONS'!$M$39:$T$39</c:f>
              <c:strCache>
                <c:ptCount val="8"/>
                <c:pt idx="0">
                  <c:v>2012-13</c:v>
                </c:pt>
                <c:pt idx="1">
                  <c:v>2013-14</c:v>
                </c:pt>
                <c:pt idx="2">
                  <c:v>2014-15</c:v>
                </c:pt>
                <c:pt idx="3">
                  <c:v>2015-16</c:v>
                </c:pt>
                <c:pt idx="4">
                  <c:v>2016-17</c:v>
                </c:pt>
                <c:pt idx="5">
                  <c:v>2017-18</c:v>
                </c:pt>
                <c:pt idx="6">
                  <c:v>2018-19</c:v>
                </c:pt>
                <c:pt idx="7">
                  <c:v>2019-20</c:v>
                </c:pt>
              </c:strCache>
            </c:strRef>
          </c:cat>
          <c:val>
            <c:numRef>
              <c:f>'[Statement_13_3June2020.xls]ANNUAL CONS'!$M$40:$T$40</c:f>
              <c:numCache>
                <c:formatCode>#,##0.0</c:formatCode>
                <c:ptCount val="8"/>
                <c:pt idx="0">
                  <c:v>3.272447092957151</c:v>
                </c:pt>
                <c:pt idx="1">
                  <c:v>4.6293529901535635</c:v>
                </c:pt>
                <c:pt idx="2">
                  <c:v>6.1717495167035565</c:v>
                </c:pt>
                <c:pt idx="3">
                  <c:v>6.6680415017125796</c:v>
                </c:pt>
                <c:pt idx="4">
                  <c:v>6.8810589378090867</c:v>
                </c:pt>
                <c:pt idx="5">
                  <c:v>5.8126189253553378</c:v>
                </c:pt>
                <c:pt idx="6">
                  <c:v>4.8474816111357342</c:v>
                </c:pt>
                <c:pt idx="7">
                  <c:v>3.1157664868429293</c:v>
                </c:pt>
              </c:numCache>
            </c:numRef>
          </c:val>
        </c:ser>
        <c:ser>
          <c:idx val="1"/>
          <c:order val="1"/>
          <c:tx>
            <c:strRef>
              <c:f>'[Statement_13_3June2020.xls]ANNUAL CONS'!$L$41</c:f>
              <c:strCache>
                <c:ptCount val="1"/>
                <c:pt idx="0">
                  <c:v>GDP</c:v>
                </c:pt>
              </c:strCache>
            </c:strRef>
          </c:tx>
          <c:spPr>
            <a:solidFill>
              <a:schemeClr val="accent2"/>
            </a:solidFill>
            <a:ln>
              <a:noFill/>
            </a:ln>
            <a:effectLst/>
          </c:spPr>
          <c:invertIfNegative val="0"/>
          <c:cat>
            <c:strRef>
              <c:f>'[Statement_13_3June2020.xls]ANNUAL CONS'!$M$39:$T$39</c:f>
              <c:strCache>
                <c:ptCount val="8"/>
                <c:pt idx="0">
                  <c:v>2012-13</c:v>
                </c:pt>
                <c:pt idx="1">
                  <c:v>2013-14</c:v>
                </c:pt>
                <c:pt idx="2">
                  <c:v>2014-15</c:v>
                </c:pt>
                <c:pt idx="3">
                  <c:v>2015-16</c:v>
                </c:pt>
                <c:pt idx="4">
                  <c:v>2016-17</c:v>
                </c:pt>
                <c:pt idx="5">
                  <c:v>2017-18</c:v>
                </c:pt>
                <c:pt idx="6">
                  <c:v>2018-19</c:v>
                </c:pt>
                <c:pt idx="7">
                  <c:v>2019-20</c:v>
                </c:pt>
              </c:strCache>
            </c:strRef>
          </c:cat>
          <c:val>
            <c:numRef>
              <c:f>'[Statement_13_3June2020.xls]ANNUAL CONS'!$M$41:$T$41</c:f>
              <c:numCache>
                <c:formatCode>#,##0.0</c:formatCode>
                <c:ptCount val="8"/>
                <c:pt idx="0">
                  <c:v>5.4563875516469977</c:v>
                </c:pt>
                <c:pt idx="1">
                  <c:v>6.3861064009234951</c:v>
                </c:pt>
                <c:pt idx="2">
                  <c:v>7.4102276051642804</c:v>
                </c:pt>
                <c:pt idx="3">
                  <c:v>7.9962537856652602</c:v>
                </c:pt>
                <c:pt idx="4">
                  <c:v>8.2563055017820943</c:v>
                </c:pt>
                <c:pt idx="5">
                  <c:v>7.0438208553813553</c:v>
                </c:pt>
                <c:pt idx="6">
                  <c:v>6.1195868413817891</c:v>
                </c:pt>
                <c:pt idx="7">
                  <c:v>4.1807276247496361</c:v>
                </c:pt>
              </c:numCache>
            </c:numRef>
          </c:val>
        </c:ser>
        <c:dLbls>
          <c:showLegendKey val="0"/>
          <c:showVal val="0"/>
          <c:showCatName val="0"/>
          <c:showSerName val="0"/>
          <c:showPercent val="0"/>
          <c:showBubbleSize val="0"/>
        </c:dLbls>
        <c:gapWidth val="219"/>
        <c:overlap val="-27"/>
        <c:axId val="-500658224"/>
        <c:axId val="-500659312"/>
      </c:barChart>
      <c:catAx>
        <c:axId val="-5006582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0659312"/>
        <c:crosses val="autoZero"/>
        <c:auto val="1"/>
        <c:lblAlgn val="ctr"/>
        <c:lblOffset val="100"/>
        <c:noMultiLvlLbl val="0"/>
      </c:catAx>
      <c:valAx>
        <c:axId val="-500659312"/>
        <c:scaling>
          <c:orientation val="minMax"/>
        </c:scaling>
        <c:delete val="0"/>
        <c:axPos val="l"/>
        <c:majorGridlines>
          <c:spPr>
            <a:ln w="9525" cap="flat" cmpd="sng" algn="ctr">
              <a:solidFill>
                <a:schemeClr val="tx1">
                  <a:lumMod val="15000"/>
                  <a:lumOff val="85000"/>
                </a:schemeClr>
              </a:solid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06582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4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9B1A07-F18E-41BE-95F5-1B9BC58AF744}" type="datetimeFigureOut">
              <a:rPr lang="en-GB" smtClean="0"/>
              <a:pPr/>
              <a:t>11/01/2021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638E3D-771E-4672-A11D-8D2C32B32D69}" type="slidenum">
              <a:rPr lang="en-GB" smtClean="0"/>
              <a:pPr/>
              <a:t>‹#›</a:t>
            </a:fld>
            <a:endParaRPr lang="en-GB"/>
          </a:p>
        </p:txBody>
      </p:sp>
    </p:spTree>
    <p:extLst>
      <p:ext uri="{BB962C8B-B14F-4D97-AF65-F5344CB8AC3E}">
        <p14:creationId xmlns:p14="http://schemas.microsoft.com/office/powerpoint/2010/main" val="2232973898"/>
      </p:ext>
    </p:extLst>
  </p:cSld>
  <p:clrMap bg1="lt1" tx1="dk1" bg2="lt2" tx2="dk2" accent1="accent1" accent2="accent2" accent3="accent3" accent4="accent4" accent5="accent5" accent6="accent6" hlink="hlink" folHlink="folHlink"/>
</p:handoutMaster>
</file>

<file path=ppt/media/image1.png>
</file>

<file path=ppt/media/image12.png>
</file>

<file path=ppt/media/image13.png>
</file>

<file path=ppt/media/image14.pn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png>
</file>

<file path=ppt/media/image24.jpeg>
</file>

<file path=ppt/media/image25.jpeg>
</file>

<file path=ppt/media/image26.jpeg>
</file>

<file path=ppt/media/image28.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91D4287-04A9-4C73-9D55-232C8596F91F}" type="datetimeFigureOut">
              <a:rPr lang="en-GB" smtClean="0"/>
              <a:pPr/>
              <a:t>11/01/2021</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BAB5415-19B2-4E24-9144-8E58C47607AD}" type="slidenum">
              <a:rPr lang="en-GB" smtClean="0"/>
              <a:pPr/>
              <a:t>‹#›</a:t>
            </a:fld>
            <a:endParaRPr lang="en-GB"/>
          </a:p>
        </p:txBody>
      </p:sp>
    </p:spTree>
    <p:extLst>
      <p:ext uri="{BB962C8B-B14F-4D97-AF65-F5344CB8AC3E}">
        <p14:creationId xmlns:p14="http://schemas.microsoft.com/office/powerpoint/2010/main" val="76811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8BAB5415-19B2-4E24-9144-8E58C47607AD}" type="slidenum">
              <a:rPr lang="en-GB" smtClean="0"/>
              <a:pPr/>
              <a:t>14</a:t>
            </a:fld>
            <a:endParaRPr lang="en-GB"/>
          </a:p>
        </p:txBody>
      </p:sp>
    </p:spTree>
    <p:extLst>
      <p:ext uri="{BB962C8B-B14F-4D97-AF65-F5344CB8AC3E}">
        <p14:creationId xmlns:p14="http://schemas.microsoft.com/office/powerpoint/2010/main" val="30412938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grpSp>
        <p:nvGrpSpPr>
          <p:cNvPr id="9" name="Group 8"/>
          <p:cNvGrpSpPr/>
          <p:nvPr userDrawn="1"/>
        </p:nvGrpSpPr>
        <p:grpSpPr>
          <a:xfrm>
            <a:off x="0" y="6588034"/>
            <a:ext cx="12200164" cy="278130"/>
            <a:chOff x="0" y="6588034"/>
            <a:chExt cx="12200164" cy="278130"/>
          </a:xfrm>
        </p:grpSpPr>
        <p:sp>
          <p:nvSpPr>
            <p:cNvPr id="7" name="Rectangle 6"/>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1000516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7" name="Group 6"/>
          <p:cNvGrpSpPr/>
          <p:nvPr userDrawn="1"/>
        </p:nvGrpSpPr>
        <p:grpSpPr>
          <a:xfrm>
            <a:off x="0" y="6588034"/>
            <a:ext cx="12200164" cy="278130"/>
            <a:chOff x="0" y="6588034"/>
            <a:chExt cx="12200164" cy="278130"/>
          </a:xfrm>
        </p:grpSpPr>
        <p:sp>
          <p:nvSpPr>
            <p:cNvPr id="8" name="Rectangle 7"/>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1726155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7" name="Group 6"/>
          <p:cNvGrpSpPr/>
          <p:nvPr userDrawn="1"/>
        </p:nvGrpSpPr>
        <p:grpSpPr>
          <a:xfrm>
            <a:off x="0" y="6588034"/>
            <a:ext cx="12200164" cy="278130"/>
            <a:chOff x="0" y="6588034"/>
            <a:chExt cx="12200164" cy="278130"/>
          </a:xfrm>
        </p:grpSpPr>
        <p:sp>
          <p:nvSpPr>
            <p:cNvPr id="8" name="Rectangle 7"/>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2896443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7" name="Group 6"/>
          <p:cNvGrpSpPr/>
          <p:nvPr userDrawn="1"/>
        </p:nvGrpSpPr>
        <p:grpSpPr>
          <a:xfrm>
            <a:off x="0" y="6588034"/>
            <a:ext cx="12200164" cy="278130"/>
            <a:chOff x="0" y="6588034"/>
            <a:chExt cx="12200164" cy="278130"/>
          </a:xfrm>
        </p:grpSpPr>
        <p:sp>
          <p:nvSpPr>
            <p:cNvPr id="8" name="Rectangle 7"/>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548689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oup 6"/>
          <p:cNvGrpSpPr/>
          <p:nvPr userDrawn="1"/>
        </p:nvGrpSpPr>
        <p:grpSpPr>
          <a:xfrm>
            <a:off x="0" y="6588034"/>
            <a:ext cx="12200164" cy="278130"/>
            <a:chOff x="0" y="6588034"/>
            <a:chExt cx="12200164" cy="278130"/>
          </a:xfrm>
        </p:grpSpPr>
        <p:sp>
          <p:nvSpPr>
            <p:cNvPr id="8" name="Rectangle 7"/>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2075668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8" name="Group 7"/>
          <p:cNvGrpSpPr/>
          <p:nvPr userDrawn="1"/>
        </p:nvGrpSpPr>
        <p:grpSpPr>
          <a:xfrm>
            <a:off x="0" y="6588034"/>
            <a:ext cx="12200164" cy="278130"/>
            <a:chOff x="0" y="6588034"/>
            <a:chExt cx="12200164" cy="278130"/>
          </a:xfrm>
        </p:grpSpPr>
        <p:sp>
          <p:nvSpPr>
            <p:cNvPr id="9" name="Rectangle 8"/>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2410096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10" name="Group 9"/>
          <p:cNvGrpSpPr/>
          <p:nvPr userDrawn="1"/>
        </p:nvGrpSpPr>
        <p:grpSpPr>
          <a:xfrm>
            <a:off x="0" y="6588034"/>
            <a:ext cx="12200164" cy="278130"/>
            <a:chOff x="0" y="6588034"/>
            <a:chExt cx="12200164" cy="278130"/>
          </a:xfrm>
        </p:grpSpPr>
        <p:sp>
          <p:nvSpPr>
            <p:cNvPr id="11" name="Rectangle 10"/>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4136860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grpSp>
        <p:nvGrpSpPr>
          <p:cNvPr id="6" name="Group 5"/>
          <p:cNvGrpSpPr/>
          <p:nvPr userDrawn="1"/>
        </p:nvGrpSpPr>
        <p:grpSpPr>
          <a:xfrm>
            <a:off x="0" y="6588034"/>
            <a:ext cx="12200164" cy="278130"/>
            <a:chOff x="0" y="6588034"/>
            <a:chExt cx="12200164" cy="278130"/>
          </a:xfrm>
        </p:grpSpPr>
        <p:sp>
          <p:nvSpPr>
            <p:cNvPr id="7" name="Rectangle 6"/>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1925135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5" name="Group 4"/>
          <p:cNvGrpSpPr/>
          <p:nvPr userDrawn="1"/>
        </p:nvGrpSpPr>
        <p:grpSpPr>
          <a:xfrm>
            <a:off x="0" y="6588034"/>
            <a:ext cx="12200164" cy="278130"/>
            <a:chOff x="0" y="6588034"/>
            <a:chExt cx="12200164" cy="278130"/>
          </a:xfrm>
        </p:grpSpPr>
        <p:sp>
          <p:nvSpPr>
            <p:cNvPr id="6" name="Rectangle 5"/>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1517892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oup 7"/>
          <p:cNvGrpSpPr/>
          <p:nvPr userDrawn="1"/>
        </p:nvGrpSpPr>
        <p:grpSpPr>
          <a:xfrm>
            <a:off x="0" y="6588034"/>
            <a:ext cx="12200164" cy="278130"/>
            <a:chOff x="0" y="6588034"/>
            <a:chExt cx="12200164" cy="278130"/>
          </a:xfrm>
        </p:grpSpPr>
        <p:sp>
          <p:nvSpPr>
            <p:cNvPr id="9" name="Rectangle 8"/>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2418608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oup 7"/>
          <p:cNvGrpSpPr/>
          <p:nvPr userDrawn="1"/>
        </p:nvGrpSpPr>
        <p:grpSpPr>
          <a:xfrm>
            <a:off x="0" y="6588034"/>
            <a:ext cx="12200164" cy="278130"/>
            <a:chOff x="0" y="6588034"/>
            <a:chExt cx="12200164" cy="278130"/>
          </a:xfrm>
        </p:grpSpPr>
        <p:sp>
          <p:nvSpPr>
            <p:cNvPr id="9" name="Rectangle 8"/>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886161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7" name="Group 6"/>
          <p:cNvGrpSpPr/>
          <p:nvPr userDrawn="1"/>
        </p:nvGrpSpPr>
        <p:grpSpPr>
          <a:xfrm>
            <a:off x="0" y="6588034"/>
            <a:ext cx="12200164" cy="278130"/>
            <a:chOff x="0" y="6588034"/>
            <a:chExt cx="12200164" cy="278130"/>
          </a:xfrm>
        </p:grpSpPr>
        <p:sp>
          <p:nvSpPr>
            <p:cNvPr id="8" name="Rectangle 7"/>
            <p:cNvSpPr/>
            <p:nvPr userDrawn="1"/>
          </p:nvSpPr>
          <p:spPr>
            <a:xfrm>
              <a:off x="0" y="6604907"/>
              <a:ext cx="12192000" cy="253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0809514" y="6588034"/>
              <a:ext cx="1390650" cy="278130"/>
            </a:xfrm>
            <a:prstGeom prst="rect">
              <a:avLst/>
            </a:prstGeom>
          </p:spPr>
        </p:pic>
      </p:grpSp>
    </p:spTree>
    <p:extLst>
      <p:ext uri="{BB962C8B-B14F-4D97-AF65-F5344CB8AC3E}">
        <p14:creationId xmlns:p14="http://schemas.microsoft.com/office/powerpoint/2010/main" val="1536768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u="none"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u="none"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www.rbi.org.in/Scripts/AnnualPublications.aspx?head=Handbook%20of%20Statistics%20on%20Indian%20Economy" TargetMode="External"/><Relationship Id="rId2" Type="http://schemas.openxmlformats.org/officeDocument/2006/relationships/hyperlink" Target="http://www.mospi.gov.in/sites/default/files/press_release/PRESS%20NOTE%20PE%20and%20Q4%20estimates%20of%20GDP.pdf" TargetMode="External"/><Relationship Id="rId1" Type="http://schemas.openxmlformats.org/officeDocument/2006/relationships/slideLayout" Target="../slideLayouts/slideLayout2.xml"/><Relationship Id="rId4" Type="http://schemas.openxmlformats.org/officeDocument/2006/relationships/hyperlink" Target="https://databank.worldbank.org/source/world-development-indicators"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rbi.org.in/Scripts/AnnualPublications.aspx?head=Handbook%20of%20Statistics%20on%20Indian%20Economy"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timesofindia.indiatimes.com/articleshow/80155191.cms?utm_source=contentofinterest&amp;utm_medium=text&amp;utm_campaign=cppst" TargetMode="External"/><Relationship Id="rId2" Type="http://schemas.openxmlformats.org/officeDocument/2006/relationships/hyperlink" Target="https://www.thehindu.com/business/Economy/indias-real-gdp-estimated-to-contract-by-77-in-2020-21/article33521311.ece"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Economics</a:t>
            </a:r>
            <a:br>
              <a:rPr lang="en-IN" dirty="0" smtClean="0"/>
            </a:br>
            <a:r>
              <a:rPr lang="en-IN" dirty="0" smtClean="0"/>
              <a:t>HS20001</a:t>
            </a:r>
            <a:endParaRPr lang="en-IN" dirty="0"/>
          </a:p>
        </p:txBody>
      </p:sp>
      <p:sp>
        <p:nvSpPr>
          <p:cNvPr id="3" name="Subtitle 2"/>
          <p:cNvSpPr>
            <a:spLocks noGrp="1"/>
          </p:cNvSpPr>
          <p:nvPr>
            <p:ph type="subTitle" idx="1"/>
          </p:nvPr>
        </p:nvSpPr>
        <p:spPr/>
        <p:txBody>
          <a:bodyPr/>
          <a:lstStyle/>
          <a:p>
            <a:r>
              <a:rPr lang="en-IN" dirty="0" smtClean="0"/>
              <a:t>Source : The Economy</a:t>
            </a:r>
            <a:endParaRPr lang="en-IN" dirty="0"/>
          </a:p>
        </p:txBody>
      </p:sp>
    </p:spTree>
    <p:extLst>
      <p:ext uri="{BB962C8B-B14F-4D97-AF65-F5344CB8AC3E}">
        <p14:creationId xmlns:p14="http://schemas.microsoft.com/office/powerpoint/2010/main" val="32128661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09922" y="172995"/>
            <a:ext cx="10481646" cy="5848863"/>
          </a:xfrm>
          <a:prstGeom prst="rect">
            <a:avLst/>
          </a:prstGeom>
        </p:spPr>
      </p:pic>
    </p:spTree>
    <p:extLst>
      <p:ext uri="{BB962C8B-B14F-4D97-AF65-F5344CB8AC3E}">
        <p14:creationId xmlns:p14="http://schemas.microsoft.com/office/powerpoint/2010/main" val="1019668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Chart 1"/>
          <p:cNvGraphicFramePr>
            <a:graphicFrameLocks/>
          </p:cNvGraphicFramePr>
          <p:nvPr>
            <p:extLst/>
          </p:nvPr>
        </p:nvGraphicFramePr>
        <p:xfrm>
          <a:off x="1178011" y="576649"/>
          <a:ext cx="10107827" cy="56017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62163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hlinkClick r:id="rId2"/>
              </a:rPr>
              <a:t>http://</a:t>
            </a:r>
            <a:r>
              <a:rPr lang="en-IN" dirty="0" smtClean="0">
                <a:hlinkClick r:id="rId2"/>
              </a:rPr>
              <a:t>www.mospi.gov.in/sites/default/files/press_release/PRESS%20NOTE%20PE%20and%20Q4%20estimates%20of%20GDP.pdf</a:t>
            </a:r>
            <a:endParaRPr lang="en-IN" dirty="0" smtClean="0"/>
          </a:p>
          <a:p>
            <a:endParaRPr lang="en-IN" dirty="0"/>
          </a:p>
          <a:p>
            <a:r>
              <a:rPr lang="en-IN" dirty="0">
                <a:hlinkClick r:id="rId3"/>
              </a:rPr>
              <a:t>https://</a:t>
            </a:r>
            <a:r>
              <a:rPr lang="en-IN" dirty="0" smtClean="0">
                <a:hlinkClick r:id="rId3"/>
              </a:rPr>
              <a:t>www.rbi.org.in/Scripts/AnnualPublications.aspx?head=Handbook%20of%20Statistics%20on%20Indian%20Economy</a:t>
            </a:r>
            <a:endParaRPr lang="en-IN" dirty="0" smtClean="0"/>
          </a:p>
          <a:p>
            <a:endParaRPr lang="en-IN" dirty="0"/>
          </a:p>
          <a:p>
            <a:r>
              <a:rPr lang="en-IN" dirty="0">
                <a:hlinkClick r:id="rId4"/>
              </a:rPr>
              <a:t>https://</a:t>
            </a:r>
            <a:r>
              <a:rPr lang="en-IN" dirty="0" smtClean="0">
                <a:hlinkClick r:id="rId4"/>
              </a:rPr>
              <a:t>databank.worldbank.org/source/world-development-indicators</a:t>
            </a:r>
            <a:r>
              <a:rPr lang="en-IN" dirty="0" smtClean="0"/>
              <a:t> </a:t>
            </a:r>
          </a:p>
          <a:p>
            <a:endParaRPr lang="en-IN" dirty="0" smtClean="0"/>
          </a:p>
          <a:p>
            <a:endParaRPr lang="en-IN" dirty="0"/>
          </a:p>
        </p:txBody>
      </p:sp>
    </p:spTree>
    <p:extLst>
      <p:ext uri="{BB962C8B-B14F-4D97-AF65-F5344CB8AC3E}">
        <p14:creationId xmlns:p14="http://schemas.microsoft.com/office/powerpoint/2010/main" val="18159929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4016" y="334577"/>
            <a:ext cx="10515600" cy="1065856"/>
          </a:xfrm>
        </p:spPr>
        <p:txBody>
          <a:bodyPr/>
          <a:lstStyle/>
          <a:p>
            <a:r>
              <a:rPr lang="en-IN" dirty="0">
                <a:hlinkClick r:id="rId2"/>
              </a:rPr>
              <a:t>https://</a:t>
            </a:r>
            <a:r>
              <a:rPr lang="en-IN" dirty="0" smtClean="0">
                <a:hlinkClick r:id="rId2"/>
              </a:rPr>
              <a:t>www.rbi.org.in/Scripts/AnnualPublications.aspx?head=Handbook%20of%20Statistics%20on%20Indian%20Economy</a:t>
            </a:r>
            <a:r>
              <a:rPr lang="en-IN" dirty="0" smtClean="0"/>
              <a:t> </a:t>
            </a:r>
          </a:p>
          <a:p>
            <a:endParaRPr lang="en-IN" dirty="0"/>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6898659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p:cNvSpPr txBox="1"/>
          <p:nvPr/>
        </p:nvSpPr>
        <p:spPr>
          <a:xfrm>
            <a:off x="128432" y="5436459"/>
            <a:ext cx="11507034" cy="1077218"/>
          </a:xfrm>
          <a:prstGeom prst="rect">
            <a:avLst/>
          </a:prstGeom>
          <a:noFill/>
        </p:spPr>
        <p:txBody>
          <a:bodyPr wrap="square" rtlCol="0">
            <a:spAutoFit/>
          </a:bodyPr>
          <a:lstStyle/>
          <a:p>
            <a:r>
              <a:rPr lang="en-US" sz="3200" dirty="0"/>
              <a:t>Rapid, sustained growth in average living standards since 1700.</a:t>
            </a:r>
          </a:p>
          <a:p>
            <a:r>
              <a:rPr lang="en-US" sz="3200" dirty="0"/>
              <a:t>How did this happen? </a:t>
            </a:r>
          </a:p>
        </p:txBody>
      </p:sp>
      <p:pic>
        <p:nvPicPr>
          <p:cNvPr id="2" name="Picture 1"/>
          <p:cNvPicPr>
            <a:picLocks noChangeAspect="1"/>
          </p:cNvPicPr>
          <p:nvPr/>
        </p:nvPicPr>
        <p:blipFill>
          <a:blip r:embed="rId3"/>
          <a:stretch>
            <a:fillRect/>
          </a:stretch>
        </p:blipFill>
        <p:spPr>
          <a:xfrm>
            <a:off x="337751" y="0"/>
            <a:ext cx="10614066" cy="5483022"/>
          </a:xfrm>
          <a:prstGeom prst="rect">
            <a:avLst/>
          </a:prstGeom>
        </p:spPr>
      </p:pic>
    </p:spTree>
    <p:extLst>
      <p:ext uri="{BB962C8B-B14F-4D97-AF65-F5344CB8AC3E}">
        <p14:creationId xmlns:p14="http://schemas.microsoft.com/office/powerpoint/2010/main" val="44257433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3773437" y="2444499"/>
            <a:ext cx="4645126" cy="979738"/>
          </a:xfrm>
        </p:spPr>
        <p:txBody>
          <a:bodyPr>
            <a:noAutofit/>
          </a:bodyPr>
          <a:lstStyle/>
          <a:p>
            <a:r>
              <a:rPr lang="en-GB" dirty="0" smtClean="0">
                <a:latin typeface="+mn-lt"/>
              </a:rPr>
              <a:t>Inequality</a:t>
            </a:r>
            <a:endParaRPr lang="en-GB" dirty="0">
              <a:latin typeface="+mn-lt"/>
            </a:endParaRPr>
          </a:p>
        </p:txBody>
      </p:sp>
    </p:spTree>
    <p:extLst>
      <p:ext uri="{BB962C8B-B14F-4D97-AF65-F5344CB8AC3E}">
        <p14:creationId xmlns:p14="http://schemas.microsoft.com/office/powerpoint/2010/main" val="30806567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66422" y="365125"/>
            <a:ext cx="10515600" cy="935641"/>
          </a:xfrm>
        </p:spPr>
        <p:txBody>
          <a:bodyPr>
            <a:normAutofit/>
          </a:bodyPr>
          <a:lstStyle/>
          <a:p>
            <a:pPr algn="ctr"/>
            <a:r>
              <a:rPr lang="en-GB" sz="4800" dirty="0">
                <a:latin typeface="+mn-lt"/>
              </a:rPr>
              <a:t>How unequal is the world?</a:t>
            </a:r>
          </a:p>
        </p:txBody>
      </p:sp>
      <p:sp>
        <p:nvSpPr>
          <p:cNvPr id="7" name="TextBox 5"/>
          <p:cNvSpPr txBox="1"/>
          <p:nvPr/>
        </p:nvSpPr>
        <p:spPr>
          <a:xfrm>
            <a:off x="347717" y="5215281"/>
            <a:ext cx="11225974" cy="1384995"/>
          </a:xfrm>
          <a:prstGeom prst="rect">
            <a:avLst/>
          </a:prstGeom>
          <a:noFill/>
        </p:spPr>
        <p:txBody>
          <a:bodyPr wrap="square" rtlCol="0">
            <a:spAutoFit/>
          </a:bodyPr>
          <a:lstStyle/>
          <a:p>
            <a:r>
              <a:rPr lang="en-GB" sz="2800" dirty="0"/>
              <a:t>In Singapore, the richest country on the furthest right, the average incomes of the richest and poorest 10% are $67,436 and $3,652 respectively. </a:t>
            </a:r>
            <a:endParaRPr lang="en-GB" sz="2800" dirty="0" smtClean="0"/>
          </a:p>
          <a:p>
            <a:r>
              <a:rPr lang="en-GB" sz="2800" dirty="0" smtClean="0"/>
              <a:t>In </a:t>
            </a:r>
            <a:r>
              <a:rPr lang="en-GB" sz="2800" dirty="0"/>
              <a:t>Liberia, the furthest left, the corresponding incomes are $994 and $17.</a:t>
            </a:r>
            <a:endParaRPr lang="en-US" sz="2800" dirty="0"/>
          </a:p>
        </p:txBody>
      </p:sp>
      <p:sp>
        <p:nvSpPr>
          <p:cNvPr id="3" name="TextBox 2"/>
          <p:cNvSpPr txBox="1"/>
          <p:nvPr/>
        </p:nvSpPr>
        <p:spPr>
          <a:xfrm>
            <a:off x="2833007" y="1105990"/>
            <a:ext cx="1428750" cy="369332"/>
          </a:xfrm>
          <a:prstGeom prst="rect">
            <a:avLst/>
          </a:prstGeom>
          <a:solidFill>
            <a:schemeClr val="bg1"/>
          </a:solidFill>
        </p:spPr>
        <p:txBody>
          <a:bodyPr wrap="square" rtlCol="0">
            <a:spAutoFit/>
          </a:bodyPr>
          <a:lstStyle/>
          <a:p>
            <a:r>
              <a:rPr lang="en-GB" dirty="0" smtClean="0"/>
              <a:t>1980</a:t>
            </a:r>
            <a:endParaRPr lang="en-GB" dirty="0"/>
          </a:p>
        </p:txBody>
      </p:sp>
      <p:sp>
        <p:nvSpPr>
          <p:cNvPr id="10" name="TextBox 9"/>
          <p:cNvSpPr txBox="1"/>
          <p:nvPr/>
        </p:nvSpPr>
        <p:spPr>
          <a:xfrm>
            <a:off x="8398328" y="1121620"/>
            <a:ext cx="1428750" cy="369332"/>
          </a:xfrm>
          <a:prstGeom prst="rect">
            <a:avLst/>
          </a:prstGeom>
          <a:solidFill>
            <a:schemeClr val="bg1"/>
          </a:solidFill>
        </p:spPr>
        <p:txBody>
          <a:bodyPr wrap="square" rtlCol="0">
            <a:spAutoFit/>
          </a:bodyPr>
          <a:lstStyle/>
          <a:p>
            <a:r>
              <a:rPr lang="en-GB" dirty="0" smtClean="0"/>
              <a:t>1990</a:t>
            </a:r>
            <a:endParaRPr lang="en-GB" dirty="0"/>
          </a:p>
        </p:txBody>
      </p:sp>
      <p:sp>
        <p:nvSpPr>
          <p:cNvPr id="11" name="TextBox 10"/>
          <p:cNvSpPr txBox="1"/>
          <p:nvPr/>
        </p:nvSpPr>
        <p:spPr>
          <a:xfrm>
            <a:off x="5331693" y="2964386"/>
            <a:ext cx="1428750" cy="369332"/>
          </a:xfrm>
          <a:prstGeom prst="rect">
            <a:avLst/>
          </a:prstGeom>
          <a:solidFill>
            <a:schemeClr val="bg1"/>
          </a:solidFill>
        </p:spPr>
        <p:txBody>
          <a:bodyPr wrap="square" rtlCol="0">
            <a:spAutoFit/>
          </a:bodyPr>
          <a:lstStyle/>
          <a:p>
            <a:r>
              <a:rPr lang="en-GB" dirty="0" smtClean="0"/>
              <a:t>2014</a:t>
            </a:r>
            <a:endParaRPr lang="en-GB"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1200" y="1377772"/>
            <a:ext cx="4024923" cy="1989223"/>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57930" y="1420099"/>
            <a:ext cx="3989824" cy="1971876"/>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86478" y="3388146"/>
            <a:ext cx="3959352" cy="1956816"/>
          </a:xfrm>
          <a:prstGeom prst="rect">
            <a:avLst/>
          </a:prstGeom>
        </p:spPr>
      </p:pic>
    </p:spTree>
    <p:extLst>
      <p:ext uri="{BB962C8B-B14F-4D97-AF65-F5344CB8AC3E}">
        <p14:creationId xmlns:p14="http://schemas.microsoft.com/office/powerpoint/2010/main" val="13733997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9226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66422" y="365125"/>
            <a:ext cx="10515600" cy="935641"/>
          </a:xfrm>
        </p:spPr>
        <p:txBody>
          <a:bodyPr>
            <a:normAutofit/>
          </a:bodyPr>
          <a:lstStyle/>
          <a:p>
            <a:pPr algn="ctr"/>
            <a:r>
              <a:rPr lang="en-GB" sz="4800" dirty="0">
                <a:latin typeface="+mn-lt"/>
              </a:rPr>
              <a:t>Measuring income and living standards</a:t>
            </a:r>
          </a:p>
        </p:txBody>
      </p:sp>
      <p:sp>
        <p:nvSpPr>
          <p:cNvPr id="6" name="TextBox 5"/>
          <p:cNvSpPr txBox="1"/>
          <p:nvPr/>
        </p:nvSpPr>
        <p:spPr>
          <a:xfrm>
            <a:off x="708469" y="1560699"/>
            <a:ext cx="11039938" cy="4524315"/>
          </a:xfrm>
          <a:prstGeom prst="rect">
            <a:avLst/>
          </a:prstGeom>
          <a:noFill/>
        </p:spPr>
        <p:txBody>
          <a:bodyPr wrap="square" rtlCol="0">
            <a:spAutoFit/>
          </a:bodyPr>
          <a:lstStyle/>
          <a:p>
            <a:r>
              <a:rPr lang="en-US" sz="3200" b="1" dirty="0"/>
              <a:t>Gross Domestic Product (GDP)</a:t>
            </a:r>
            <a:r>
              <a:rPr lang="en-US" sz="3200" dirty="0"/>
              <a:t> = A measure of total income and output of the economy in a given period.</a:t>
            </a:r>
          </a:p>
          <a:p>
            <a:pPr marL="457200" indent="-457200">
              <a:buFont typeface="Arial"/>
              <a:buChar char="•"/>
            </a:pPr>
            <a:r>
              <a:rPr lang="en-US" sz="3200" dirty="0"/>
              <a:t>Usually expressed </a:t>
            </a:r>
            <a:r>
              <a:rPr lang="en-US" sz="3200" dirty="0" smtClean="0"/>
              <a:t>in </a:t>
            </a:r>
            <a:r>
              <a:rPr lang="en-US" sz="3200" b="1" dirty="0"/>
              <a:t>per-capita </a:t>
            </a:r>
            <a:r>
              <a:rPr lang="en-US" sz="3200" dirty="0"/>
              <a:t>terms (as an average </a:t>
            </a:r>
            <a:r>
              <a:rPr lang="en-US" sz="3200" dirty="0" smtClean="0"/>
              <a:t>income).</a:t>
            </a:r>
            <a:endParaRPr lang="en-US" sz="3200" dirty="0"/>
          </a:p>
          <a:p>
            <a:pPr algn="ctr"/>
            <a:endParaRPr lang="en-US" sz="3200" dirty="0"/>
          </a:p>
          <a:p>
            <a:pPr algn="ctr"/>
            <a:r>
              <a:rPr lang="en-US" sz="3200" dirty="0"/>
              <a:t>GDP per capita ≠ Disposable income</a:t>
            </a:r>
          </a:p>
          <a:p>
            <a:pPr algn="ctr"/>
            <a:endParaRPr lang="en-US" sz="3200" dirty="0"/>
          </a:p>
          <a:p>
            <a:r>
              <a:rPr lang="en-US" sz="3200" b="1" dirty="0"/>
              <a:t>Disposable income </a:t>
            </a:r>
            <a:r>
              <a:rPr lang="en-US" sz="3200" dirty="0"/>
              <a:t>= Total income – taxes + </a:t>
            </a:r>
            <a:r>
              <a:rPr lang="en-US" sz="3200" dirty="0" smtClean="0"/>
              <a:t>government transfers</a:t>
            </a:r>
            <a:endParaRPr lang="en-US" sz="3200" dirty="0"/>
          </a:p>
          <a:p>
            <a:pPr algn="ctr"/>
            <a:endParaRPr lang="en-US" sz="3200" dirty="0"/>
          </a:p>
          <a:p>
            <a:pPr algn="ctr"/>
            <a:r>
              <a:rPr lang="en-US" sz="3200" u="sng" dirty="0"/>
              <a:t>Both are imperfect measures of well-being</a:t>
            </a:r>
          </a:p>
        </p:txBody>
      </p:sp>
    </p:spTree>
    <p:extLst>
      <p:ext uri="{BB962C8B-B14F-4D97-AF65-F5344CB8AC3E}">
        <p14:creationId xmlns:p14="http://schemas.microsoft.com/office/powerpoint/2010/main" val="13733997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811463" y="2525598"/>
            <a:ext cx="10515600" cy="1076513"/>
          </a:xfrm>
        </p:spPr>
        <p:txBody>
          <a:bodyPr/>
          <a:lstStyle/>
          <a:p>
            <a:pPr algn="ctr"/>
            <a:r>
              <a:rPr lang="en-GB" dirty="0" smtClean="0">
                <a:latin typeface="+mn-lt"/>
              </a:rPr>
              <a:t>“Hockey-stick</a:t>
            </a:r>
            <a:r>
              <a:rPr lang="en-GB" dirty="0">
                <a:latin typeface="+mn-lt"/>
              </a:rPr>
              <a:t>” growth</a:t>
            </a:r>
          </a:p>
        </p:txBody>
      </p:sp>
    </p:spTree>
    <p:extLst>
      <p:ext uri="{BB962C8B-B14F-4D97-AF65-F5344CB8AC3E}">
        <p14:creationId xmlns:p14="http://schemas.microsoft.com/office/powerpoint/2010/main" val="30806567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3664995" y="2299370"/>
            <a:ext cx="4862011" cy="1071359"/>
          </a:xfrm>
        </p:spPr>
        <p:txBody>
          <a:bodyPr>
            <a:noAutofit/>
          </a:bodyPr>
          <a:lstStyle/>
          <a:p>
            <a:r>
              <a:rPr lang="en-GB" dirty="0" smtClean="0">
                <a:latin typeface="+mn-lt"/>
              </a:rPr>
              <a:t> </a:t>
            </a:r>
            <a:r>
              <a:rPr lang="en-GB" dirty="0">
                <a:latin typeface="+mn-lt"/>
              </a:rPr>
              <a:t>Introduction</a:t>
            </a:r>
          </a:p>
        </p:txBody>
      </p:sp>
    </p:spTree>
    <p:extLst>
      <p:ext uri="{BB962C8B-B14F-4D97-AF65-F5344CB8AC3E}">
        <p14:creationId xmlns:p14="http://schemas.microsoft.com/office/powerpoint/2010/main" val="10422634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66422" y="92609"/>
            <a:ext cx="10515600" cy="935641"/>
          </a:xfrm>
        </p:spPr>
        <p:txBody>
          <a:bodyPr>
            <a:normAutofit/>
          </a:bodyPr>
          <a:lstStyle/>
          <a:p>
            <a:pPr algn="ctr"/>
            <a:r>
              <a:rPr lang="en-GB" sz="4800" dirty="0">
                <a:latin typeface="+mn-lt"/>
              </a:rPr>
              <a:t>GDP growth rates</a:t>
            </a:r>
          </a:p>
        </p:txBody>
      </p:sp>
      <p:sp>
        <p:nvSpPr>
          <p:cNvPr id="6" name="TextBox 5"/>
          <p:cNvSpPr txBox="1"/>
          <p:nvPr/>
        </p:nvSpPr>
        <p:spPr>
          <a:xfrm>
            <a:off x="568837" y="5463492"/>
            <a:ext cx="11138658" cy="1077218"/>
          </a:xfrm>
          <a:prstGeom prst="rect">
            <a:avLst/>
          </a:prstGeom>
          <a:noFill/>
        </p:spPr>
        <p:txBody>
          <a:bodyPr wrap="square" rtlCol="0">
            <a:spAutoFit/>
          </a:bodyPr>
          <a:lstStyle/>
          <a:p>
            <a:r>
              <a:rPr lang="en-US" sz="3200" dirty="0"/>
              <a:t>“Hockey-stick” curves represent the sustained rapid growth in GDP per capita experienced by countries worldwide.</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85293" y="909860"/>
            <a:ext cx="7890348" cy="4597955"/>
          </a:xfrm>
          <a:prstGeom prst="rect">
            <a:avLst/>
          </a:prstGeom>
        </p:spPr>
      </p:pic>
    </p:spTree>
    <p:extLst>
      <p:ext uri="{BB962C8B-B14F-4D97-AF65-F5344CB8AC3E}">
        <p14:creationId xmlns:p14="http://schemas.microsoft.com/office/powerpoint/2010/main" val="25705958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66422" y="365125"/>
            <a:ext cx="10515600" cy="935641"/>
          </a:xfrm>
        </p:spPr>
        <p:txBody>
          <a:bodyPr>
            <a:normAutofit/>
          </a:bodyPr>
          <a:lstStyle/>
          <a:p>
            <a:pPr algn="ctr"/>
            <a:r>
              <a:rPr lang="en-GB" sz="4800" dirty="0">
                <a:latin typeface="+mn-lt"/>
              </a:rPr>
              <a:t>The Technological Revolution</a:t>
            </a:r>
          </a:p>
        </p:txBody>
      </p:sp>
      <p:sp>
        <p:nvSpPr>
          <p:cNvPr id="6" name="TextBox 5"/>
          <p:cNvSpPr txBox="1"/>
          <p:nvPr/>
        </p:nvSpPr>
        <p:spPr>
          <a:xfrm>
            <a:off x="640080" y="1658148"/>
            <a:ext cx="10607041" cy="4524315"/>
          </a:xfrm>
          <a:prstGeom prst="rect">
            <a:avLst/>
          </a:prstGeom>
          <a:noFill/>
        </p:spPr>
        <p:txBody>
          <a:bodyPr wrap="square" rtlCol="0">
            <a:spAutoFit/>
          </a:bodyPr>
          <a:lstStyle/>
          <a:p>
            <a:r>
              <a:rPr lang="en-US" sz="3200" b="1" dirty="0"/>
              <a:t>Technology</a:t>
            </a:r>
            <a:r>
              <a:rPr lang="en-US" sz="3200" dirty="0"/>
              <a:t> = A process that uses inputs to produce an output.</a:t>
            </a:r>
          </a:p>
          <a:p>
            <a:endParaRPr lang="en-US" sz="3200" dirty="0"/>
          </a:p>
          <a:p>
            <a:r>
              <a:rPr lang="en-GB" sz="3200" dirty="0"/>
              <a:t>By reducing the amount of work-time it takes to produce the things we need, technological changes allowed significant increases in living standards.</a:t>
            </a:r>
            <a:endParaRPr lang="en-US" sz="3200" dirty="0"/>
          </a:p>
          <a:p>
            <a:endParaRPr lang="en-US" sz="3200" dirty="0"/>
          </a:p>
          <a:p>
            <a:r>
              <a:rPr lang="en-GB" sz="3200" dirty="0"/>
              <a:t>Remarkable scientific and technological advances occurred more or less at the same time as the upward kink in the hockey stick in Britain in the middle of the 18th century. </a:t>
            </a:r>
            <a:endParaRPr lang="en-US" sz="3200" dirty="0"/>
          </a:p>
        </p:txBody>
      </p:sp>
    </p:spTree>
    <p:extLst>
      <p:ext uri="{BB962C8B-B14F-4D97-AF65-F5344CB8AC3E}">
        <p14:creationId xmlns:p14="http://schemas.microsoft.com/office/powerpoint/2010/main" val="13733997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66422" y="365125"/>
            <a:ext cx="10515600" cy="935641"/>
          </a:xfrm>
        </p:spPr>
        <p:txBody>
          <a:bodyPr>
            <a:normAutofit/>
          </a:bodyPr>
          <a:lstStyle/>
          <a:p>
            <a:pPr algn="ctr"/>
            <a:r>
              <a:rPr lang="en-GB" sz="4800" dirty="0">
                <a:latin typeface="+mn-lt"/>
              </a:rPr>
              <a:t>The Industrial Revolution</a:t>
            </a:r>
          </a:p>
        </p:txBody>
      </p:sp>
      <p:sp>
        <p:nvSpPr>
          <p:cNvPr id="6" name="TextBox 5"/>
          <p:cNvSpPr txBox="1"/>
          <p:nvPr/>
        </p:nvSpPr>
        <p:spPr>
          <a:xfrm>
            <a:off x="448886" y="3225691"/>
            <a:ext cx="6072915" cy="2554545"/>
          </a:xfrm>
          <a:prstGeom prst="rect">
            <a:avLst/>
          </a:prstGeom>
          <a:noFill/>
        </p:spPr>
        <p:txBody>
          <a:bodyPr wrap="square" rtlCol="0">
            <a:spAutoFit/>
          </a:bodyPr>
          <a:lstStyle/>
          <a:p>
            <a:r>
              <a:rPr lang="en-GB" sz="3200" dirty="0"/>
              <a:t>For example, today the productivity of labour in producing light is half a million times greater than it was among our ancestors around their campfire.</a:t>
            </a:r>
            <a:endParaRPr lang="en-US" sz="3200" dirty="0"/>
          </a:p>
        </p:txBody>
      </p:sp>
      <p:sp>
        <p:nvSpPr>
          <p:cNvPr id="5" name="TextBox 5"/>
          <p:cNvSpPr txBox="1"/>
          <p:nvPr/>
        </p:nvSpPr>
        <p:spPr>
          <a:xfrm>
            <a:off x="357447" y="1288034"/>
            <a:ext cx="11582003" cy="1569660"/>
          </a:xfrm>
          <a:prstGeom prst="rect">
            <a:avLst/>
          </a:prstGeom>
          <a:noFill/>
        </p:spPr>
        <p:txBody>
          <a:bodyPr wrap="square" rtlCol="0">
            <a:spAutoFit/>
          </a:bodyPr>
          <a:lstStyle/>
          <a:p>
            <a:r>
              <a:rPr lang="en-US" sz="3200" b="1" dirty="0"/>
              <a:t>Industrial Revolution </a:t>
            </a:r>
            <a:r>
              <a:rPr lang="en-US" sz="3200" dirty="0"/>
              <a:t>= </a:t>
            </a:r>
            <a:r>
              <a:rPr lang="en-GB" sz="3200" dirty="0"/>
              <a:t>a wave of technological advances starting in Britain in the 18th century, which transformed an agrarian and craft-based economy into a commercial and industrial economy.</a:t>
            </a:r>
            <a:endParaRPr lang="en-US" sz="32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5985" y="2881138"/>
            <a:ext cx="5293399" cy="3561533"/>
          </a:xfrm>
          <a:prstGeom prst="rect">
            <a:avLst/>
          </a:prstGeom>
        </p:spPr>
      </p:pic>
    </p:spTree>
    <p:extLst>
      <p:ext uri="{BB962C8B-B14F-4D97-AF65-F5344CB8AC3E}">
        <p14:creationId xmlns:p14="http://schemas.microsoft.com/office/powerpoint/2010/main" val="13733997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66422" y="92609"/>
            <a:ext cx="10515600" cy="935641"/>
          </a:xfrm>
        </p:spPr>
        <p:txBody>
          <a:bodyPr>
            <a:normAutofit/>
          </a:bodyPr>
          <a:lstStyle/>
          <a:p>
            <a:pPr algn="ctr"/>
            <a:r>
              <a:rPr lang="en-GB" sz="4800" dirty="0">
                <a:latin typeface="+mn-lt"/>
              </a:rPr>
              <a:t>A Connected World</a:t>
            </a:r>
          </a:p>
        </p:txBody>
      </p:sp>
      <p:sp>
        <p:nvSpPr>
          <p:cNvPr id="6" name="TextBox 5"/>
          <p:cNvSpPr txBox="1"/>
          <p:nvPr/>
        </p:nvSpPr>
        <p:spPr>
          <a:xfrm>
            <a:off x="555609" y="5384113"/>
            <a:ext cx="11138658" cy="1077218"/>
          </a:xfrm>
          <a:prstGeom prst="rect">
            <a:avLst/>
          </a:prstGeom>
          <a:noFill/>
        </p:spPr>
        <p:txBody>
          <a:bodyPr wrap="square" rtlCol="0">
            <a:spAutoFit/>
          </a:bodyPr>
          <a:lstStyle/>
          <a:p>
            <a:r>
              <a:rPr lang="en-US" sz="3200" dirty="0"/>
              <a:t>Technological progress also greatly improved the speed at which information travels, making the world more connected.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98376" y="937845"/>
            <a:ext cx="7463039" cy="4383602"/>
          </a:xfrm>
          <a:prstGeom prst="rect">
            <a:avLst/>
          </a:prstGeom>
        </p:spPr>
      </p:pic>
    </p:spTree>
    <p:extLst>
      <p:ext uri="{BB962C8B-B14F-4D97-AF65-F5344CB8AC3E}">
        <p14:creationId xmlns:p14="http://schemas.microsoft.com/office/powerpoint/2010/main" val="5054769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38375" y="661987"/>
            <a:ext cx="7715250" cy="5534025"/>
          </a:xfrm>
          <a:prstGeom prst="rect">
            <a:avLst/>
          </a:prstGeom>
        </p:spPr>
      </p:pic>
      <p:sp>
        <p:nvSpPr>
          <p:cNvPr id="3" name="Rectangle 2"/>
          <p:cNvSpPr/>
          <p:nvPr/>
        </p:nvSpPr>
        <p:spPr>
          <a:xfrm>
            <a:off x="2497494" y="5549681"/>
            <a:ext cx="6096000" cy="646331"/>
          </a:xfrm>
          <a:prstGeom prst="rect">
            <a:avLst/>
          </a:prstGeom>
        </p:spPr>
        <p:txBody>
          <a:bodyPr>
            <a:spAutoFit/>
          </a:bodyPr>
          <a:lstStyle/>
          <a:p>
            <a:r>
              <a:rPr lang="en-IN" dirty="0"/>
              <a:t>Figure 1.5 The economy is part of society, which is part of the biosphere.</a:t>
            </a:r>
          </a:p>
        </p:txBody>
      </p:sp>
    </p:spTree>
    <p:extLst>
      <p:ext uri="{BB962C8B-B14F-4D97-AF65-F5344CB8AC3E}">
        <p14:creationId xmlns:p14="http://schemas.microsoft.com/office/powerpoint/2010/main" val="24295982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15291" y="329514"/>
            <a:ext cx="8833571" cy="5412259"/>
          </a:xfrm>
          <a:prstGeom prst="rect">
            <a:avLst/>
          </a:prstGeom>
        </p:spPr>
      </p:pic>
    </p:spTree>
    <p:extLst>
      <p:ext uri="{BB962C8B-B14F-4D97-AF65-F5344CB8AC3E}">
        <p14:creationId xmlns:p14="http://schemas.microsoft.com/office/powerpoint/2010/main" val="29578744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66422" y="365125"/>
            <a:ext cx="10515600" cy="935641"/>
          </a:xfrm>
        </p:spPr>
        <p:txBody>
          <a:bodyPr>
            <a:normAutofit/>
          </a:bodyPr>
          <a:lstStyle/>
          <a:p>
            <a:pPr algn="ctr"/>
            <a:r>
              <a:rPr lang="en-GB" sz="4800" dirty="0">
                <a:latin typeface="+mn-lt"/>
              </a:rPr>
              <a:t>Environmental consequences</a:t>
            </a:r>
          </a:p>
        </p:txBody>
      </p:sp>
      <p:sp>
        <p:nvSpPr>
          <p:cNvPr id="6" name="TextBox 5"/>
          <p:cNvSpPr txBox="1"/>
          <p:nvPr/>
        </p:nvSpPr>
        <p:spPr>
          <a:xfrm>
            <a:off x="291034" y="4510945"/>
            <a:ext cx="11786868" cy="2062103"/>
          </a:xfrm>
          <a:prstGeom prst="rect">
            <a:avLst/>
          </a:prstGeom>
          <a:noFill/>
        </p:spPr>
        <p:txBody>
          <a:bodyPr wrap="square" rtlCol="0">
            <a:spAutoFit/>
          </a:bodyPr>
          <a:lstStyle/>
          <a:p>
            <a:r>
              <a:rPr lang="en-US" sz="3200" dirty="0"/>
              <a:t>Increased production and population growth affects the environment</a:t>
            </a:r>
          </a:p>
          <a:p>
            <a:pPr marL="457200" indent="-457200">
              <a:buFont typeface="Arial"/>
              <a:buChar char="•"/>
            </a:pPr>
            <a:r>
              <a:rPr lang="en-US" sz="3200" dirty="0"/>
              <a:t>Global impacts – climate change</a:t>
            </a:r>
          </a:p>
          <a:p>
            <a:pPr marL="457200" indent="-457200">
              <a:buFont typeface="Arial"/>
              <a:buChar char="•"/>
            </a:pPr>
            <a:r>
              <a:rPr lang="en-US" sz="3200" dirty="0"/>
              <a:t>Local impacts – pollution in cities, deforestation</a:t>
            </a:r>
          </a:p>
          <a:p>
            <a:pPr algn="ctr"/>
            <a:r>
              <a:rPr lang="en-US" sz="3200" dirty="0"/>
              <a:t>Technology may provide the solution</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6078" y="1354274"/>
            <a:ext cx="8380476" cy="3103163"/>
          </a:xfrm>
          <a:prstGeom prst="rect">
            <a:avLst/>
          </a:prstGeom>
        </p:spPr>
      </p:pic>
    </p:spTree>
    <p:extLst>
      <p:ext uri="{BB962C8B-B14F-4D97-AF65-F5344CB8AC3E}">
        <p14:creationId xmlns:p14="http://schemas.microsoft.com/office/powerpoint/2010/main" val="424833004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66422" y="365125"/>
            <a:ext cx="10515600" cy="935641"/>
          </a:xfrm>
        </p:spPr>
        <p:txBody>
          <a:bodyPr>
            <a:normAutofit/>
          </a:bodyPr>
          <a:lstStyle/>
          <a:p>
            <a:pPr algn="ctr"/>
            <a:r>
              <a:rPr lang="en-GB" sz="4800" dirty="0">
                <a:latin typeface="+mn-lt"/>
              </a:rPr>
              <a:t>Environmental consequences</a:t>
            </a:r>
          </a:p>
        </p:txBody>
      </p:sp>
      <p:sp>
        <p:nvSpPr>
          <p:cNvPr id="6" name="TextBox 5"/>
          <p:cNvSpPr txBox="1"/>
          <p:nvPr/>
        </p:nvSpPr>
        <p:spPr>
          <a:xfrm>
            <a:off x="173468" y="1463040"/>
            <a:ext cx="11786868" cy="4524315"/>
          </a:xfrm>
          <a:prstGeom prst="rect">
            <a:avLst/>
          </a:prstGeom>
          <a:noFill/>
        </p:spPr>
        <p:txBody>
          <a:bodyPr wrap="square" rtlCol="0">
            <a:spAutoFit/>
          </a:bodyPr>
          <a:lstStyle/>
          <a:p>
            <a:r>
              <a:rPr lang="en-GB" sz="3200" dirty="0"/>
              <a:t>These effects are results of both </a:t>
            </a:r>
          </a:p>
          <a:p>
            <a:pPr>
              <a:buFont typeface="Arial" pitchFamily="34" charset="0"/>
              <a:buChar char="•"/>
            </a:pPr>
            <a:r>
              <a:rPr lang="en-GB" sz="3200" dirty="0"/>
              <a:t>   </a:t>
            </a:r>
            <a:r>
              <a:rPr lang="en-GB" sz="3200" u="sng" dirty="0"/>
              <a:t>the expansion of the economy </a:t>
            </a:r>
            <a:r>
              <a:rPr lang="en-GB" sz="3200" dirty="0"/>
              <a:t>(illustrated by the growth in total output) </a:t>
            </a:r>
          </a:p>
          <a:p>
            <a:pPr>
              <a:buFont typeface="Arial" pitchFamily="34" charset="0"/>
              <a:buChar char="•"/>
            </a:pPr>
            <a:r>
              <a:rPr lang="en-GB" sz="3200" dirty="0"/>
              <a:t>   </a:t>
            </a:r>
            <a:r>
              <a:rPr lang="en-GB" sz="3200" u="sng" dirty="0"/>
              <a:t>the way the economy </a:t>
            </a:r>
            <a:r>
              <a:rPr lang="en-GB" sz="3200" u="sng"/>
              <a:t>is </a:t>
            </a:r>
            <a:r>
              <a:rPr lang="en-GB" sz="3200" u="sng" smtClean="0"/>
              <a:t>organized </a:t>
            </a:r>
            <a:r>
              <a:rPr lang="en-GB" sz="3200" dirty="0"/>
              <a:t>(what kinds of things are valued and conserved, for example).</a:t>
            </a:r>
          </a:p>
          <a:p>
            <a:pPr>
              <a:buFont typeface="Arial" pitchFamily="34" charset="0"/>
              <a:buChar char="•"/>
            </a:pPr>
            <a:endParaRPr lang="en-GB" sz="3200" dirty="0"/>
          </a:p>
          <a:p>
            <a:r>
              <a:rPr lang="en-GB" sz="3200" dirty="0"/>
              <a:t>The permanent technological revolution may also be part of the solution, by making it possible to use less resources to produce more output.</a:t>
            </a:r>
            <a:endParaRPr lang="en-US" sz="3200" dirty="0"/>
          </a:p>
        </p:txBody>
      </p:sp>
    </p:spTree>
    <p:extLst>
      <p:ext uri="{BB962C8B-B14F-4D97-AF65-F5344CB8AC3E}">
        <p14:creationId xmlns:p14="http://schemas.microsoft.com/office/powerpoint/2010/main" val="142724663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3891944" y="2738604"/>
            <a:ext cx="4408112" cy="872791"/>
          </a:xfrm>
        </p:spPr>
        <p:txBody>
          <a:bodyPr>
            <a:noAutofit/>
          </a:bodyPr>
          <a:lstStyle/>
          <a:p>
            <a:r>
              <a:rPr lang="en-GB" dirty="0" smtClean="0">
                <a:latin typeface="+mn-lt"/>
              </a:rPr>
              <a:t> </a:t>
            </a:r>
            <a:r>
              <a:rPr lang="en-GB" dirty="0">
                <a:latin typeface="+mn-lt"/>
              </a:rPr>
              <a:t>Capitalism</a:t>
            </a:r>
          </a:p>
        </p:txBody>
      </p:sp>
    </p:spTree>
    <p:extLst>
      <p:ext uri="{BB962C8B-B14F-4D97-AF65-F5344CB8AC3E}">
        <p14:creationId xmlns:p14="http://schemas.microsoft.com/office/powerpoint/2010/main" val="30806567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53193" y="285747"/>
            <a:ext cx="10515600" cy="935641"/>
          </a:xfrm>
        </p:spPr>
        <p:txBody>
          <a:bodyPr>
            <a:normAutofit/>
          </a:bodyPr>
          <a:lstStyle/>
          <a:p>
            <a:pPr algn="ctr"/>
            <a:r>
              <a:rPr lang="en-GB" sz="4800" dirty="0">
                <a:latin typeface="+mn-lt"/>
              </a:rPr>
              <a:t>Capitalism</a:t>
            </a:r>
          </a:p>
        </p:txBody>
      </p:sp>
      <p:sp>
        <p:nvSpPr>
          <p:cNvPr id="6" name="TextBox 5"/>
          <p:cNvSpPr txBox="1"/>
          <p:nvPr/>
        </p:nvSpPr>
        <p:spPr>
          <a:xfrm>
            <a:off x="616033" y="1204496"/>
            <a:ext cx="11276831" cy="2554545"/>
          </a:xfrm>
          <a:prstGeom prst="rect">
            <a:avLst/>
          </a:prstGeom>
          <a:noFill/>
        </p:spPr>
        <p:txBody>
          <a:bodyPr wrap="square" rtlCol="0">
            <a:spAutoFit/>
          </a:bodyPr>
          <a:lstStyle/>
          <a:p>
            <a:pPr marL="457200" indent="-457200"/>
            <a:r>
              <a:rPr lang="en-US" sz="3200" b="1" dirty="0"/>
              <a:t>Institutions</a:t>
            </a:r>
            <a:r>
              <a:rPr lang="en-US" sz="3200" dirty="0"/>
              <a:t> are the laws and social customs governing the production and distribution of goods and services.</a:t>
            </a:r>
          </a:p>
          <a:p>
            <a:pPr marL="457200" indent="-457200"/>
            <a:endParaRPr lang="en-US" sz="3200" dirty="0"/>
          </a:p>
          <a:p>
            <a:pPr marL="457200" indent="-457200"/>
            <a:r>
              <a:rPr lang="en-US" sz="3200" b="1" dirty="0"/>
              <a:t>Capitalism</a:t>
            </a:r>
            <a:r>
              <a:rPr lang="en-US" sz="3200" dirty="0"/>
              <a:t> = an economic system where the main institutions are private property, markets, and firms.</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07093" y="3862440"/>
            <a:ext cx="6207800" cy="2733535"/>
          </a:xfrm>
          <a:prstGeom prst="rect">
            <a:avLst/>
          </a:prstGeom>
        </p:spPr>
      </p:pic>
    </p:spTree>
    <p:extLst>
      <p:ext uri="{BB962C8B-B14F-4D97-AF65-F5344CB8AC3E}">
        <p14:creationId xmlns:p14="http://schemas.microsoft.com/office/powerpoint/2010/main" val="27986521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Some news headlines –</a:t>
            </a:r>
            <a:endParaRPr lang="en-IN" dirty="0"/>
          </a:p>
        </p:txBody>
      </p:sp>
      <p:sp>
        <p:nvSpPr>
          <p:cNvPr id="3" name="Content Placeholder 2"/>
          <p:cNvSpPr>
            <a:spLocks noGrp="1"/>
          </p:cNvSpPr>
          <p:nvPr>
            <p:ph idx="1"/>
          </p:nvPr>
        </p:nvSpPr>
        <p:spPr/>
        <p:txBody>
          <a:bodyPr>
            <a:normAutofit fontScale="85000" lnSpcReduction="20000"/>
          </a:bodyPr>
          <a:lstStyle/>
          <a:p>
            <a:r>
              <a:rPr lang="en-IN" dirty="0">
                <a:solidFill>
                  <a:srgbClr val="FF0000"/>
                </a:solidFill>
              </a:rPr>
              <a:t>GDP likely to contract by 7.7% in 2020-21, says </a:t>
            </a:r>
            <a:r>
              <a:rPr lang="en-IN" dirty="0" err="1" smtClean="0">
                <a:solidFill>
                  <a:srgbClr val="FF0000"/>
                </a:solidFill>
              </a:rPr>
              <a:t>Govt</a:t>
            </a:r>
            <a:r>
              <a:rPr lang="en-IN" dirty="0">
                <a:solidFill>
                  <a:srgbClr val="FF0000"/>
                </a:solidFill>
              </a:rPr>
              <a:t>  </a:t>
            </a:r>
            <a:endParaRPr lang="en-IN" dirty="0" smtClean="0">
              <a:solidFill>
                <a:srgbClr val="FF0000"/>
              </a:solidFill>
            </a:endParaRPr>
          </a:p>
          <a:p>
            <a:r>
              <a:rPr lang="en-IN" dirty="0" smtClean="0">
                <a:hlinkClick r:id="rId2"/>
              </a:rPr>
              <a:t>https</a:t>
            </a:r>
            <a:r>
              <a:rPr lang="en-IN" dirty="0">
                <a:hlinkClick r:id="rId2"/>
              </a:rPr>
              <a:t>://</a:t>
            </a:r>
            <a:r>
              <a:rPr lang="en-IN" dirty="0" smtClean="0">
                <a:hlinkClick r:id="rId2"/>
              </a:rPr>
              <a:t>www.thehindu.com/business/Economy/indias-real-gdp-estimated-to-contract-by-77-in-2020-21/article33521311.ece</a:t>
            </a:r>
            <a:endParaRPr lang="en-IN" dirty="0" smtClean="0"/>
          </a:p>
          <a:p>
            <a:endParaRPr lang="en-IN" dirty="0"/>
          </a:p>
          <a:p>
            <a:r>
              <a:rPr lang="en-IN" b="1" dirty="0">
                <a:solidFill>
                  <a:srgbClr val="FF0000"/>
                </a:solidFill>
              </a:rPr>
              <a:t>India’s GDP to contract 7.7% in current fiscal, advance estimates </a:t>
            </a:r>
            <a:r>
              <a:rPr lang="en-IN" b="1" dirty="0">
                <a:solidFill>
                  <a:srgbClr val="FF0000"/>
                </a:solidFill>
              </a:rPr>
              <a:t>show </a:t>
            </a:r>
            <a:r>
              <a:rPr lang="en-IN" b="1" dirty="0" smtClean="0">
                <a:solidFill>
                  <a:srgbClr val="FF0000"/>
                </a:solidFill>
              </a:rPr>
              <a:t>   </a:t>
            </a:r>
          </a:p>
          <a:p>
            <a:r>
              <a:rPr lang="en-IN" b="1" dirty="0" smtClean="0"/>
              <a:t>https</a:t>
            </a:r>
            <a:r>
              <a:rPr lang="en-IN" b="1" dirty="0"/>
              <a:t>://indianexpress.com/article/business/economy/gdp-to-contract-7-7-in-current-fiscal-advance-estimates-show-7137643/</a:t>
            </a:r>
            <a:endParaRPr lang="en-IN" b="1" dirty="0"/>
          </a:p>
          <a:p>
            <a:r>
              <a:rPr lang="en-IN" dirty="0">
                <a:solidFill>
                  <a:srgbClr val="FF0000"/>
                </a:solidFill>
              </a:rPr>
              <a:t>India’s GDP set to drop 7.7%, biggest contraction since 1952</a:t>
            </a:r>
            <a:r>
              <a:rPr lang="en-IN" dirty="0">
                <a:solidFill>
                  <a:srgbClr val="FF0000"/>
                </a:solidFill>
              </a:rPr>
              <a:t/>
            </a:r>
            <a:br>
              <a:rPr lang="en-IN" dirty="0">
                <a:solidFill>
                  <a:srgbClr val="FF0000"/>
                </a:solidFill>
              </a:rPr>
            </a:br>
            <a:r>
              <a:rPr lang="en-IN" dirty="0"/>
              <a:t/>
            </a:r>
            <a:br>
              <a:rPr lang="en-IN" dirty="0"/>
            </a:br>
            <a:r>
              <a:rPr lang="en-IN" dirty="0">
                <a:hlinkClick r:id="rId3"/>
              </a:rPr>
              <a:t>http://timesofindia.indiatimes.com/articleshow/80155191.cms?utm_source=contentofinterest&amp;utm_medium=text&amp;utm_campaign=cppst</a:t>
            </a:r>
            <a:endParaRPr lang="en-IN" dirty="0"/>
          </a:p>
          <a:p>
            <a:r>
              <a:rPr lang="en-IN" b="1" dirty="0">
                <a:solidFill>
                  <a:srgbClr val="FF0000"/>
                </a:solidFill>
              </a:rPr>
              <a:t>https://www.mospi.gov.in/documents/213904/416359//Presss%20note_FAE-2020-211610021181596.pdf/9fff7a5d-29da-9a4b-971f-cfb7b0f05500</a:t>
            </a:r>
            <a:endParaRPr lang="en-IN" b="1" dirty="0" smtClean="0">
              <a:solidFill>
                <a:srgbClr val="FF0000"/>
              </a:solidFill>
            </a:endParaRPr>
          </a:p>
          <a:p>
            <a:endParaRPr lang="en-IN" dirty="0"/>
          </a:p>
          <a:p>
            <a:endParaRPr lang="en-IN" dirty="0"/>
          </a:p>
          <a:p>
            <a:endParaRPr lang="en-IN" dirty="0"/>
          </a:p>
        </p:txBody>
      </p:sp>
    </p:spTree>
    <p:extLst>
      <p:ext uri="{BB962C8B-B14F-4D97-AF65-F5344CB8AC3E}">
        <p14:creationId xmlns:p14="http://schemas.microsoft.com/office/powerpoint/2010/main" val="946232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53193" y="351896"/>
            <a:ext cx="10515600" cy="935641"/>
          </a:xfrm>
        </p:spPr>
        <p:txBody>
          <a:bodyPr>
            <a:normAutofit/>
          </a:bodyPr>
          <a:lstStyle/>
          <a:p>
            <a:pPr algn="ctr"/>
            <a:r>
              <a:rPr lang="en-GB" sz="4800" dirty="0">
                <a:latin typeface="+mn-lt"/>
              </a:rPr>
              <a:t>The Capitalist Revolution</a:t>
            </a:r>
          </a:p>
        </p:txBody>
      </p:sp>
      <p:sp>
        <p:nvSpPr>
          <p:cNvPr id="6" name="TextBox 5"/>
          <p:cNvSpPr txBox="1"/>
          <p:nvPr/>
        </p:nvSpPr>
        <p:spPr>
          <a:xfrm>
            <a:off x="774946" y="1348800"/>
            <a:ext cx="10925195" cy="5016758"/>
          </a:xfrm>
          <a:prstGeom prst="rect">
            <a:avLst/>
          </a:prstGeom>
          <a:noFill/>
        </p:spPr>
        <p:txBody>
          <a:bodyPr wrap="square" rtlCol="0">
            <a:spAutoFit/>
          </a:bodyPr>
          <a:lstStyle/>
          <a:p>
            <a:r>
              <a:rPr lang="en-US" sz="3200" dirty="0"/>
              <a:t>Capitalism </a:t>
            </a:r>
            <a:r>
              <a:rPr lang="en-US" sz="3200" dirty="0" smtClean="0"/>
              <a:t>led </a:t>
            </a:r>
            <a:r>
              <a:rPr lang="en-US" sz="3200" dirty="0"/>
              <a:t>to growth in living standards because of:</a:t>
            </a:r>
          </a:p>
          <a:p>
            <a:endParaRPr lang="en-US" sz="3200" dirty="0"/>
          </a:p>
          <a:p>
            <a:pPr marL="457200" indent="-457200">
              <a:buFont typeface="Arial"/>
              <a:buChar char="•"/>
            </a:pPr>
            <a:r>
              <a:rPr lang="en-GB" sz="3200" u="sng" dirty="0"/>
              <a:t>impact on technology</a:t>
            </a:r>
            <a:r>
              <a:rPr lang="en-GB" sz="3200" dirty="0"/>
              <a:t>: firms competing in markets had strong incentives to adopt and develop new technologies</a:t>
            </a:r>
          </a:p>
          <a:p>
            <a:pPr marL="457200" indent="-457200">
              <a:buFont typeface="Arial"/>
              <a:buChar char="•"/>
            </a:pPr>
            <a:r>
              <a:rPr lang="en-GB" sz="3200" u="sng" dirty="0"/>
              <a:t>specialization</a:t>
            </a:r>
            <a:r>
              <a:rPr lang="en-GB" sz="3200" dirty="0"/>
              <a:t>: the growth of firms and the expansion of markets linking the entire world allowed historically unprecedented specialization in tasks and production</a:t>
            </a:r>
          </a:p>
          <a:p>
            <a:pPr marL="457200" indent="-457200"/>
            <a:endParaRPr lang="en-GB" sz="3200" dirty="0"/>
          </a:p>
          <a:p>
            <a:pPr marL="457200" indent="-457200"/>
            <a:r>
              <a:rPr lang="en-GB" sz="3200" dirty="0"/>
              <a:t>Together with the technological revolution, this increased worker productivity.</a:t>
            </a:r>
            <a:endParaRPr lang="en-US" sz="3200" dirty="0"/>
          </a:p>
        </p:txBody>
      </p:sp>
    </p:spTree>
    <p:extLst>
      <p:ext uri="{BB962C8B-B14F-4D97-AF65-F5344CB8AC3E}">
        <p14:creationId xmlns:p14="http://schemas.microsoft.com/office/powerpoint/2010/main" val="169129372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53193" y="351896"/>
            <a:ext cx="10515600" cy="935641"/>
          </a:xfrm>
        </p:spPr>
        <p:txBody>
          <a:bodyPr>
            <a:normAutofit/>
          </a:bodyPr>
          <a:lstStyle/>
          <a:p>
            <a:pPr algn="ctr"/>
            <a:r>
              <a:rPr lang="en-GB" sz="4800" dirty="0">
                <a:latin typeface="+mn-lt"/>
              </a:rPr>
              <a:t>The gains from </a:t>
            </a:r>
            <a:r>
              <a:rPr lang="en-GB" sz="4800" dirty="0" smtClean="0">
                <a:latin typeface="+mn-lt"/>
              </a:rPr>
              <a:t>specialization</a:t>
            </a:r>
            <a:endParaRPr lang="en-GB" sz="4800" dirty="0">
              <a:latin typeface="+mn-lt"/>
            </a:endParaRPr>
          </a:p>
        </p:txBody>
      </p:sp>
      <p:sp>
        <p:nvSpPr>
          <p:cNvPr id="6" name="TextBox 5"/>
          <p:cNvSpPr txBox="1"/>
          <p:nvPr/>
        </p:nvSpPr>
        <p:spPr>
          <a:xfrm>
            <a:off x="774946" y="1348800"/>
            <a:ext cx="10925195" cy="5016757"/>
          </a:xfrm>
          <a:prstGeom prst="rect">
            <a:avLst/>
          </a:prstGeom>
          <a:noFill/>
        </p:spPr>
        <p:txBody>
          <a:bodyPr wrap="square" rtlCol="0">
            <a:spAutoFit/>
          </a:bodyPr>
          <a:lstStyle/>
          <a:p>
            <a:r>
              <a:rPr lang="en-GB" sz="3200" b="1" dirty="0"/>
              <a:t>Specialization </a:t>
            </a:r>
            <a:r>
              <a:rPr lang="en-GB" sz="3200" dirty="0"/>
              <a:t>increases productivity of labour because we become better at producing things when we each focus on a limited range of activities</a:t>
            </a:r>
          </a:p>
          <a:p>
            <a:pPr>
              <a:buFont typeface="Arial" pitchFamily="34" charset="0"/>
              <a:buChar char="•"/>
            </a:pPr>
            <a:r>
              <a:rPr lang="en-GB" sz="3200" dirty="0"/>
              <a:t>    </a:t>
            </a:r>
            <a:r>
              <a:rPr lang="en-GB" sz="3200" u="sng" dirty="0"/>
              <a:t>learning by doing</a:t>
            </a:r>
          </a:p>
          <a:p>
            <a:pPr>
              <a:buFont typeface="Arial" pitchFamily="34" charset="0"/>
              <a:buChar char="•"/>
            </a:pPr>
            <a:r>
              <a:rPr lang="en-US" sz="3200" dirty="0"/>
              <a:t>    taking advantage of </a:t>
            </a:r>
            <a:r>
              <a:rPr lang="en-US" sz="3200" u="sng" dirty="0"/>
              <a:t>natural differences in skill </a:t>
            </a:r>
            <a:r>
              <a:rPr lang="en-US" sz="3200" dirty="0"/>
              <a:t>and talent</a:t>
            </a:r>
          </a:p>
          <a:p>
            <a:pPr>
              <a:buFont typeface="Arial" pitchFamily="34" charset="0"/>
              <a:buChar char="•"/>
            </a:pPr>
            <a:r>
              <a:rPr lang="en-US" sz="3200" dirty="0"/>
              <a:t>    </a:t>
            </a:r>
            <a:r>
              <a:rPr lang="en-US" sz="3200" u="sng" dirty="0"/>
              <a:t>economies of scale</a:t>
            </a:r>
            <a:endParaRPr lang="en-GB" sz="3200" dirty="0"/>
          </a:p>
          <a:p>
            <a:pPr>
              <a:buFont typeface="Arial" pitchFamily="34" charset="0"/>
              <a:buChar char="•"/>
            </a:pPr>
            <a:endParaRPr lang="en-GB" sz="3200" dirty="0"/>
          </a:p>
          <a:p>
            <a:r>
              <a:rPr lang="en-GB" sz="3200" dirty="0"/>
              <a:t>People can only </a:t>
            </a:r>
            <a:r>
              <a:rPr lang="en-GB" sz="3200" dirty="0" smtClean="0"/>
              <a:t>specialize </a:t>
            </a:r>
            <a:r>
              <a:rPr lang="en-GB" sz="3200" dirty="0"/>
              <a:t>if they have a way to acquire the other goods they need. In a capitalist society, this is done via markets.</a:t>
            </a:r>
            <a:endParaRPr lang="en-US" sz="3200" dirty="0"/>
          </a:p>
        </p:txBody>
      </p:sp>
    </p:spTree>
    <p:extLst>
      <p:ext uri="{BB962C8B-B14F-4D97-AF65-F5344CB8AC3E}">
        <p14:creationId xmlns:p14="http://schemas.microsoft.com/office/powerpoint/2010/main" val="169129372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dirty="0"/>
              <a:t>Adam Smith begins The Wealth of Nations with the following sentence</a:t>
            </a:r>
            <a:r>
              <a:rPr lang="en-IN" dirty="0" smtClean="0"/>
              <a:t>: </a:t>
            </a:r>
            <a:endParaRPr lang="en-IN" dirty="0"/>
          </a:p>
          <a:p>
            <a:pPr lvl="1"/>
            <a:r>
              <a:rPr lang="en-IN" i="1" dirty="0"/>
              <a:t>The greatest improvement in the productive powers of labour, and the greater part of the skill, dexterity, and judgement with which it is anywhere directed, or applied, seem to have been the effects of the division of labour</a:t>
            </a:r>
            <a:r>
              <a:rPr lang="en-IN" i="1" dirty="0" smtClean="0"/>
              <a:t>.</a:t>
            </a:r>
          </a:p>
          <a:p>
            <a:pPr lvl="1"/>
            <a:endParaRPr lang="en-IN" dirty="0" smtClean="0"/>
          </a:p>
          <a:p>
            <a:pPr lvl="1"/>
            <a:r>
              <a:rPr lang="en-IN" dirty="0" smtClean="0"/>
              <a:t>Division </a:t>
            </a:r>
            <a:r>
              <a:rPr lang="en-IN" dirty="0"/>
              <a:t>of Labour is Limited by the Extent of the Market’, in which Smith explains</a:t>
            </a:r>
            <a:r>
              <a:rPr lang="en-IN" dirty="0" smtClean="0"/>
              <a:t>: </a:t>
            </a:r>
            <a:endParaRPr lang="en-IN" dirty="0"/>
          </a:p>
          <a:p>
            <a:pPr lvl="2"/>
            <a:r>
              <a:rPr lang="en-IN" i="1" dirty="0"/>
              <a:t>When the market is very small, no person can have any encouragement to dedicate himself entirely to one employment, for want of the power to exchange all that surplus part of the produce of his own labour, which is over and above his own consumption, for such parts of the produce of other men’s labour as he has occasion for.</a:t>
            </a:r>
          </a:p>
          <a:p>
            <a:pPr lvl="1"/>
            <a:endParaRPr lang="en-IN" dirty="0"/>
          </a:p>
        </p:txBody>
      </p:sp>
    </p:spTree>
    <p:extLst>
      <p:ext uri="{BB962C8B-B14F-4D97-AF65-F5344CB8AC3E}">
        <p14:creationId xmlns:p14="http://schemas.microsoft.com/office/powerpoint/2010/main" val="12379298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53193" y="351896"/>
            <a:ext cx="10515600" cy="935641"/>
          </a:xfrm>
        </p:spPr>
        <p:txBody>
          <a:bodyPr>
            <a:normAutofit/>
          </a:bodyPr>
          <a:lstStyle/>
          <a:p>
            <a:pPr algn="ctr"/>
            <a:r>
              <a:rPr lang="en-GB" sz="4800" dirty="0">
                <a:latin typeface="+mn-lt"/>
              </a:rPr>
              <a:t>Comparative advantage</a:t>
            </a:r>
          </a:p>
        </p:txBody>
      </p:sp>
      <p:sp>
        <p:nvSpPr>
          <p:cNvPr id="6" name="TextBox 5"/>
          <p:cNvSpPr txBox="1"/>
          <p:nvPr/>
        </p:nvSpPr>
        <p:spPr>
          <a:xfrm>
            <a:off x="709632" y="4392446"/>
            <a:ext cx="10925195" cy="2062103"/>
          </a:xfrm>
          <a:prstGeom prst="rect">
            <a:avLst/>
          </a:prstGeom>
          <a:noFill/>
        </p:spPr>
        <p:txBody>
          <a:bodyPr wrap="square" rtlCol="0">
            <a:spAutoFit/>
          </a:bodyPr>
          <a:lstStyle/>
          <a:p>
            <a:pPr>
              <a:buFont typeface="Arial" pitchFamily="34" charset="0"/>
              <a:buChar char="•"/>
            </a:pPr>
            <a:r>
              <a:rPr lang="en-GB" sz="3200" dirty="0"/>
              <a:t>    Greta has </a:t>
            </a:r>
            <a:r>
              <a:rPr lang="en-GB" sz="3200" b="1" dirty="0"/>
              <a:t>absolute advantage </a:t>
            </a:r>
            <a:r>
              <a:rPr lang="en-GB" sz="3200" dirty="0"/>
              <a:t>in production of both crops</a:t>
            </a:r>
          </a:p>
          <a:p>
            <a:pPr>
              <a:buFont typeface="Arial" pitchFamily="34" charset="0"/>
              <a:buChar char="•"/>
            </a:pPr>
            <a:r>
              <a:rPr lang="en-GB" sz="3200" dirty="0"/>
              <a:t>    Greta has a comparative advantage in wheat</a:t>
            </a:r>
          </a:p>
          <a:p>
            <a:pPr>
              <a:buFont typeface="Arial" pitchFamily="34" charset="0"/>
              <a:buChar char="•"/>
            </a:pPr>
            <a:r>
              <a:rPr lang="en-GB" sz="3200" dirty="0"/>
              <a:t>    Carlos has a </a:t>
            </a:r>
            <a:r>
              <a:rPr lang="en-GB" sz="3200" b="1" dirty="0"/>
              <a:t>comparative advantage </a:t>
            </a:r>
            <a:r>
              <a:rPr lang="en-GB" sz="3200" dirty="0"/>
              <a:t>in apples = he is </a:t>
            </a:r>
            <a:r>
              <a:rPr lang="en-GB" sz="3200" u="sng" dirty="0"/>
              <a:t>least disadvantaged</a:t>
            </a:r>
            <a:r>
              <a:rPr lang="en-GB" sz="3200" dirty="0"/>
              <a:t> in production of apples.</a:t>
            </a:r>
            <a:endParaRPr lang="en-US" sz="3200" dirty="0"/>
          </a:p>
        </p:txBody>
      </p:sp>
      <p:graphicFrame>
        <p:nvGraphicFramePr>
          <p:cNvPr id="4" name="Table 1"/>
          <p:cNvGraphicFramePr>
            <a:graphicFrameLocks noGrp="1"/>
          </p:cNvGraphicFramePr>
          <p:nvPr>
            <p:extLst>
              <p:ext uri="{D42A27DB-BD31-4B8C-83A1-F6EECF244321}">
                <p14:modId xmlns:p14="http://schemas.microsoft.com/office/powerpoint/2010/main" val="3108625632"/>
              </p:ext>
            </p:extLst>
          </p:nvPr>
        </p:nvGraphicFramePr>
        <p:xfrm>
          <a:off x="2291035" y="1528354"/>
          <a:ext cx="6474142" cy="2654346"/>
        </p:xfrm>
        <a:graphic>
          <a:graphicData uri="http://schemas.openxmlformats.org/drawingml/2006/table">
            <a:tbl>
              <a:tblPr firstRow="1" firstCol="1" bandRow="1">
                <a:tableStyleId>{5C22544A-7EE6-4342-B048-85BDC9FD1C3A}</a:tableStyleId>
              </a:tblPr>
              <a:tblGrid>
                <a:gridCol w="1077938">
                  <a:extLst>
                    <a:ext uri="{9D8B030D-6E8A-4147-A177-3AD203B41FA5}">
                      <a16:colId xmlns="" xmlns:a16="http://schemas.microsoft.com/office/drawing/2014/main" val="20000"/>
                    </a:ext>
                  </a:extLst>
                </a:gridCol>
                <a:gridCol w="5396204">
                  <a:extLst>
                    <a:ext uri="{9D8B030D-6E8A-4147-A177-3AD203B41FA5}">
                      <a16:colId xmlns="" xmlns:a16="http://schemas.microsoft.com/office/drawing/2014/main" val="20001"/>
                    </a:ext>
                  </a:extLst>
                </a:gridCol>
              </a:tblGrid>
              <a:tr h="884782">
                <a:tc>
                  <a:txBody>
                    <a:bodyPr/>
                    <a:lstStyle/>
                    <a:p>
                      <a:pPr>
                        <a:lnSpc>
                          <a:spcPct val="107000"/>
                        </a:lnSpc>
                        <a:spcAft>
                          <a:spcPts val="0"/>
                        </a:spcAft>
                      </a:pPr>
                      <a:r>
                        <a:rPr lang="en-GB" sz="2000" dirty="0">
                          <a:effectLst/>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000" dirty="0">
                          <a:effectLst/>
                        </a:rPr>
                        <a:t>Production if 100% of time </a:t>
                      </a:r>
                      <a:r>
                        <a:rPr lang="en-GB" sz="2000" dirty="0" smtClean="0">
                          <a:effectLst/>
                        </a:rPr>
                        <a:t>is </a:t>
                      </a:r>
                      <a:r>
                        <a:rPr lang="en-GB" sz="2000" dirty="0">
                          <a:effectLst/>
                        </a:rPr>
                        <a:t>spent on one good</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0000"/>
                  </a:ext>
                </a:extLst>
              </a:tr>
              <a:tr h="884782">
                <a:tc>
                  <a:txBody>
                    <a:bodyPr/>
                    <a:lstStyle/>
                    <a:p>
                      <a:pPr>
                        <a:lnSpc>
                          <a:spcPct val="107000"/>
                        </a:lnSpc>
                        <a:spcAft>
                          <a:spcPts val="0"/>
                        </a:spcAft>
                      </a:pPr>
                      <a:r>
                        <a:rPr lang="en-GB" sz="2000">
                          <a:effectLst/>
                        </a:rPr>
                        <a:t>Greta</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000" dirty="0">
                          <a:effectLst/>
                        </a:rPr>
                        <a:t>1250 apples or 50 tonnes  of wheat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0001"/>
                  </a:ext>
                </a:extLst>
              </a:tr>
              <a:tr h="884782">
                <a:tc>
                  <a:txBody>
                    <a:bodyPr/>
                    <a:lstStyle/>
                    <a:p>
                      <a:pPr>
                        <a:lnSpc>
                          <a:spcPct val="107000"/>
                        </a:lnSpc>
                        <a:spcAft>
                          <a:spcPts val="0"/>
                        </a:spcAft>
                      </a:pPr>
                      <a:r>
                        <a:rPr lang="en-GB" sz="2000">
                          <a:effectLst/>
                        </a:rPr>
                        <a:t>Carlos</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000" dirty="0">
                          <a:effectLst/>
                        </a:rPr>
                        <a:t>1000 apples or 20 tonnes  of wheat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169129372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161414396"/>
              </p:ext>
            </p:extLst>
          </p:nvPr>
        </p:nvGraphicFramePr>
        <p:xfrm>
          <a:off x="329512" y="-107095"/>
          <a:ext cx="10256110" cy="5819926"/>
        </p:xfrm>
        <a:graphic>
          <a:graphicData uri="http://schemas.openxmlformats.org/drawingml/2006/table">
            <a:tbl>
              <a:tblPr firstRow="1" firstCol="1" bandRow="1">
                <a:tableStyleId>{5C22544A-7EE6-4342-B048-85BDC9FD1C3A}</a:tableStyleId>
              </a:tblPr>
              <a:tblGrid>
                <a:gridCol w="1120347"/>
                <a:gridCol w="988541"/>
                <a:gridCol w="2347784"/>
                <a:gridCol w="1729946"/>
                <a:gridCol w="453081"/>
                <a:gridCol w="1243913"/>
                <a:gridCol w="543698"/>
                <a:gridCol w="1828800"/>
              </a:tblGrid>
              <a:tr h="582782">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Self-sufficiency</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5">
                  <a:txBody>
                    <a:bodyPr/>
                    <a:lstStyle/>
                    <a:p>
                      <a:pPr algn="ctr">
                        <a:lnSpc>
                          <a:spcPct val="107000"/>
                        </a:lnSpc>
                        <a:spcAft>
                          <a:spcPts val="0"/>
                        </a:spcAft>
                      </a:pPr>
                      <a:r>
                        <a:rPr lang="en-IN" sz="2400">
                          <a:effectLst/>
                        </a:rPr>
                        <a:t>Complete specialization and trade</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582782">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Production</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Trade</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Consumption</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84817">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1</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2</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3</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4</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84817">
                <a:tc rowSpan="2">
                  <a:txBody>
                    <a:bodyPr/>
                    <a:lstStyle/>
                    <a:p>
                      <a:pPr>
                        <a:lnSpc>
                          <a:spcPct val="107000"/>
                        </a:lnSpc>
                        <a:spcAft>
                          <a:spcPts val="0"/>
                        </a:spcAft>
                      </a:pPr>
                      <a:r>
                        <a:rPr lang="en-IN" sz="2400">
                          <a:effectLst/>
                        </a:rPr>
                        <a:t>Greta</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2400">
                          <a:effectLst/>
                        </a:rPr>
                        <a:t>Apples</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500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600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1191861">
                <a:tc vMerge="1">
                  <a:txBody>
                    <a:bodyPr/>
                    <a:lstStyle/>
                    <a:p>
                      <a:endParaRPr lang="en-IN"/>
                    </a:p>
                  </a:txBody>
                  <a:tcPr/>
                </a:tc>
                <a:tc>
                  <a:txBody>
                    <a:bodyPr/>
                    <a:lstStyle/>
                    <a:p>
                      <a:pPr>
                        <a:lnSpc>
                          <a:spcPct val="107000"/>
                        </a:lnSpc>
                        <a:spcAft>
                          <a:spcPts val="0"/>
                        </a:spcAft>
                      </a:pPr>
                      <a:r>
                        <a:rPr lang="en-IN" sz="2400">
                          <a:effectLst/>
                        </a:rPr>
                        <a:t>Wheat</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30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50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15</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35</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84817">
                <a:tc rowSpan="2">
                  <a:txBody>
                    <a:bodyPr/>
                    <a:lstStyle/>
                    <a:p>
                      <a:pPr>
                        <a:lnSpc>
                          <a:spcPct val="107000"/>
                        </a:lnSpc>
                        <a:spcAft>
                          <a:spcPts val="0"/>
                        </a:spcAft>
                      </a:pPr>
                      <a:r>
                        <a:rPr lang="en-IN" sz="2400">
                          <a:effectLst/>
                        </a:rPr>
                        <a:t>Carlos</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2400">
                          <a:effectLst/>
                        </a:rPr>
                        <a:t>Apples</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300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1,000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600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400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774580">
                <a:tc vMerge="1">
                  <a:txBody>
                    <a:bodyPr/>
                    <a:lstStyle/>
                    <a:p>
                      <a:endParaRPr lang="en-IN"/>
                    </a:p>
                  </a:txBody>
                  <a:tcPr/>
                </a:tc>
                <a:tc>
                  <a:txBody>
                    <a:bodyPr/>
                    <a:lstStyle/>
                    <a:p>
                      <a:pPr>
                        <a:lnSpc>
                          <a:spcPct val="107000"/>
                        </a:lnSpc>
                        <a:spcAft>
                          <a:spcPts val="0"/>
                        </a:spcAft>
                      </a:pPr>
                      <a:r>
                        <a:rPr lang="en-IN" sz="2400">
                          <a:effectLst/>
                        </a:rPr>
                        <a:t>Wheat</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14</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15</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84817">
                <a:tc rowSpan="2">
                  <a:txBody>
                    <a:bodyPr/>
                    <a:lstStyle/>
                    <a:p>
                      <a:pPr>
                        <a:lnSpc>
                          <a:spcPct val="107000"/>
                        </a:lnSpc>
                        <a:spcAft>
                          <a:spcPts val="0"/>
                        </a:spcAft>
                      </a:pPr>
                      <a:r>
                        <a:rPr lang="en-IN" sz="2400">
                          <a:effectLst/>
                        </a:rPr>
                        <a:t>Total</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2400">
                          <a:effectLst/>
                        </a:rPr>
                        <a:t>Apples</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800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1,000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600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1,000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1191861">
                <a:tc vMerge="1">
                  <a:txBody>
                    <a:bodyPr/>
                    <a:lstStyle/>
                    <a:p>
                      <a:endParaRPr lang="en-IN"/>
                    </a:p>
                  </a:txBody>
                  <a:tcPr/>
                </a:tc>
                <a:tc>
                  <a:txBody>
                    <a:bodyPr/>
                    <a:lstStyle/>
                    <a:p>
                      <a:pPr>
                        <a:lnSpc>
                          <a:spcPct val="107000"/>
                        </a:lnSpc>
                        <a:spcAft>
                          <a:spcPts val="0"/>
                        </a:spcAft>
                      </a:pPr>
                      <a:r>
                        <a:rPr lang="en-IN" sz="2400">
                          <a:effectLst/>
                        </a:rPr>
                        <a:t>Wheat</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44</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50</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a:effectLst/>
                        </a:rPr>
                        <a:t>15</a:t>
                      </a:r>
                      <a:endParaRPr lang="en-IN"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endParaRPr lang="en-IN" sz="2000">
                        <a:effectLst/>
                        <a:latin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Aft>
                          <a:spcPts val="0"/>
                        </a:spcAft>
                      </a:pPr>
                      <a:r>
                        <a:rPr lang="en-IN" sz="2400" dirty="0">
                          <a:effectLst/>
                        </a:rPr>
                        <a:t>50</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16494990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53193" y="351896"/>
            <a:ext cx="10515600" cy="935641"/>
          </a:xfrm>
        </p:spPr>
        <p:txBody>
          <a:bodyPr>
            <a:normAutofit/>
          </a:bodyPr>
          <a:lstStyle/>
          <a:p>
            <a:pPr algn="ctr"/>
            <a:r>
              <a:rPr lang="en-GB" sz="4800" dirty="0">
                <a:latin typeface="+mn-lt"/>
              </a:rPr>
              <a:t>Comparative advantage</a:t>
            </a:r>
          </a:p>
        </p:txBody>
      </p:sp>
      <p:sp>
        <p:nvSpPr>
          <p:cNvPr id="6" name="TextBox 5"/>
          <p:cNvSpPr txBox="1"/>
          <p:nvPr/>
        </p:nvSpPr>
        <p:spPr>
          <a:xfrm>
            <a:off x="644318" y="2367703"/>
            <a:ext cx="10925195" cy="3046988"/>
          </a:xfrm>
          <a:prstGeom prst="rect">
            <a:avLst/>
          </a:prstGeom>
          <a:noFill/>
        </p:spPr>
        <p:txBody>
          <a:bodyPr wrap="square" rtlCol="0">
            <a:spAutoFit/>
          </a:bodyPr>
          <a:lstStyle/>
          <a:p>
            <a:r>
              <a:rPr lang="en-GB" sz="3200" dirty="0"/>
              <a:t>All producers can benefit by specializing and trading goods, even when this means that one producer specializes in a good that another could produce at lower cost.</a:t>
            </a:r>
          </a:p>
          <a:p>
            <a:endParaRPr lang="en-GB" sz="3200" dirty="0"/>
          </a:p>
          <a:p>
            <a:r>
              <a:rPr lang="en-GB" sz="3200" dirty="0"/>
              <a:t>Markets contribute to increasing the productivity of labour by allowing people to specialize. </a:t>
            </a:r>
          </a:p>
        </p:txBody>
      </p:sp>
    </p:spTree>
    <p:extLst>
      <p:ext uri="{BB962C8B-B14F-4D97-AF65-F5344CB8AC3E}">
        <p14:creationId xmlns:p14="http://schemas.microsoft.com/office/powerpoint/2010/main" val="169129372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53193" y="351896"/>
            <a:ext cx="10515600" cy="935641"/>
          </a:xfrm>
        </p:spPr>
        <p:txBody>
          <a:bodyPr>
            <a:normAutofit fontScale="90000"/>
          </a:bodyPr>
          <a:lstStyle/>
          <a:p>
            <a:pPr algn="ctr"/>
            <a:r>
              <a:rPr lang="en-GB" sz="4800" dirty="0">
                <a:latin typeface="+mn-lt"/>
              </a:rPr>
              <a:t>Did capitalism </a:t>
            </a:r>
            <a:r>
              <a:rPr lang="en-GB" sz="4800" i="1" dirty="0">
                <a:latin typeface="+mn-lt"/>
              </a:rPr>
              <a:t>cause</a:t>
            </a:r>
            <a:r>
              <a:rPr lang="en-GB" sz="4800" dirty="0">
                <a:latin typeface="+mn-lt"/>
              </a:rPr>
              <a:t> the hockey-stick growth?</a:t>
            </a:r>
          </a:p>
        </p:txBody>
      </p:sp>
      <p:sp>
        <p:nvSpPr>
          <p:cNvPr id="6" name="TextBox 5"/>
          <p:cNvSpPr txBox="1"/>
          <p:nvPr/>
        </p:nvSpPr>
        <p:spPr>
          <a:xfrm>
            <a:off x="774946" y="1348800"/>
            <a:ext cx="10925195" cy="1569660"/>
          </a:xfrm>
          <a:prstGeom prst="rect">
            <a:avLst/>
          </a:prstGeom>
          <a:noFill/>
        </p:spPr>
        <p:txBody>
          <a:bodyPr wrap="square" rtlCol="0">
            <a:spAutoFit/>
          </a:bodyPr>
          <a:lstStyle/>
          <a:p>
            <a:r>
              <a:rPr lang="en-GB" sz="3200" u="sng" dirty="0"/>
              <a:t>Natural experiment</a:t>
            </a:r>
            <a:r>
              <a:rPr lang="en-GB" sz="3200" dirty="0"/>
              <a:t>: the division of Germany at the end of World War II into two separate economic systems, capitalist in the west and centrally planned in the east.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90092" y="2918459"/>
            <a:ext cx="5080000" cy="3631407"/>
          </a:xfrm>
          <a:prstGeom prst="rect">
            <a:avLst/>
          </a:prstGeom>
        </p:spPr>
      </p:pic>
    </p:spTree>
    <p:extLst>
      <p:ext uri="{BB962C8B-B14F-4D97-AF65-F5344CB8AC3E}">
        <p14:creationId xmlns:p14="http://schemas.microsoft.com/office/powerpoint/2010/main" val="169129372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53193" y="351896"/>
            <a:ext cx="10515600" cy="935641"/>
          </a:xfrm>
        </p:spPr>
        <p:txBody>
          <a:bodyPr>
            <a:normAutofit/>
          </a:bodyPr>
          <a:lstStyle/>
          <a:p>
            <a:pPr algn="ctr"/>
            <a:r>
              <a:rPr lang="en-GB" sz="4800" dirty="0">
                <a:latin typeface="+mn-lt"/>
              </a:rPr>
              <a:t>Divergence in growth</a:t>
            </a:r>
          </a:p>
        </p:txBody>
      </p:sp>
      <p:sp>
        <p:nvSpPr>
          <p:cNvPr id="6" name="TextBox 5"/>
          <p:cNvSpPr txBox="1"/>
          <p:nvPr/>
        </p:nvSpPr>
        <p:spPr>
          <a:xfrm>
            <a:off x="245628" y="1348800"/>
            <a:ext cx="6474772" cy="4401205"/>
          </a:xfrm>
          <a:prstGeom prst="rect">
            <a:avLst/>
          </a:prstGeom>
          <a:noFill/>
        </p:spPr>
        <p:txBody>
          <a:bodyPr wrap="square" rtlCol="0">
            <a:spAutoFit/>
          </a:bodyPr>
          <a:lstStyle/>
          <a:p>
            <a:r>
              <a:rPr lang="en-US" sz="2800" dirty="0"/>
              <a:t>Not all capitalist economies are equally successful</a:t>
            </a:r>
          </a:p>
          <a:p>
            <a:pPr>
              <a:buFont typeface="Arial" pitchFamily="34" charset="0"/>
              <a:buChar char="•"/>
            </a:pPr>
            <a:r>
              <a:rPr lang="en-US" sz="2800" dirty="0"/>
              <a:t>    </a:t>
            </a:r>
            <a:r>
              <a:rPr lang="en-US" sz="2800" u="sng" dirty="0"/>
              <a:t>economic conditions</a:t>
            </a:r>
            <a:r>
              <a:rPr lang="en-US" sz="2800" dirty="0"/>
              <a:t>: firms, private property, or markets may </a:t>
            </a:r>
            <a:r>
              <a:rPr lang="en-US" sz="2800" dirty="0" smtClean="0"/>
              <a:t>fail</a:t>
            </a:r>
            <a:endParaRPr lang="en-US" sz="2800" dirty="0"/>
          </a:p>
          <a:p>
            <a:pPr>
              <a:buFont typeface="Arial" pitchFamily="34" charset="0"/>
              <a:buChar char="•"/>
            </a:pPr>
            <a:r>
              <a:rPr lang="en-US" sz="2800" dirty="0"/>
              <a:t>    </a:t>
            </a:r>
            <a:r>
              <a:rPr lang="en-US" sz="2800" u="sng" dirty="0"/>
              <a:t>political conditions</a:t>
            </a:r>
            <a:r>
              <a:rPr lang="en-US" sz="2800" dirty="0"/>
              <a:t>: capitalist institutions are regulated by the government</a:t>
            </a:r>
          </a:p>
          <a:p>
            <a:pPr>
              <a:buFont typeface="Arial" pitchFamily="34" charset="0"/>
              <a:buChar char="•"/>
            </a:pPr>
            <a:r>
              <a:rPr lang="en-US" sz="2800" dirty="0"/>
              <a:t>    </a:t>
            </a:r>
            <a:r>
              <a:rPr lang="en-GB" sz="2800" dirty="0"/>
              <a:t>the government also provides </a:t>
            </a:r>
            <a:r>
              <a:rPr lang="en-GB" sz="2800" dirty="0" smtClean="0"/>
              <a:t/>
            </a:r>
            <a:br>
              <a:rPr lang="en-GB" sz="2800" dirty="0" smtClean="0"/>
            </a:br>
            <a:r>
              <a:rPr lang="en-GB" sz="2800" dirty="0" smtClean="0"/>
              <a:t>essential </a:t>
            </a:r>
            <a:r>
              <a:rPr lang="en-GB" sz="2800" dirty="0"/>
              <a:t>goods and services (infrastructure, education)</a:t>
            </a:r>
            <a:endParaRPr lang="en-US" sz="2800" dirty="0"/>
          </a:p>
        </p:txBody>
      </p:sp>
      <p:pic>
        <p:nvPicPr>
          <p:cNvPr id="4" name="Picture 3"/>
          <p:cNvPicPr>
            <a:picLocks noChangeAspect="1"/>
          </p:cNvPicPr>
          <p:nvPr/>
        </p:nvPicPr>
        <p:blipFill>
          <a:blip r:embed="rId2"/>
          <a:stretch>
            <a:fillRect/>
          </a:stretch>
        </p:blipFill>
        <p:spPr>
          <a:xfrm>
            <a:off x="6176866" y="1157415"/>
            <a:ext cx="5868954" cy="5392675"/>
          </a:xfrm>
          <a:prstGeom prst="rect">
            <a:avLst/>
          </a:prstGeom>
        </p:spPr>
      </p:pic>
    </p:spTree>
    <p:extLst>
      <p:ext uri="{BB962C8B-B14F-4D97-AF65-F5344CB8AC3E}">
        <p14:creationId xmlns:p14="http://schemas.microsoft.com/office/powerpoint/2010/main" val="350689204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53193" y="351896"/>
            <a:ext cx="10515600" cy="935641"/>
          </a:xfrm>
        </p:spPr>
        <p:txBody>
          <a:bodyPr>
            <a:normAutofit/>
          </a:bodyPr>
          <a:lstStyle/>
          <a:p>
            <a:pPr algn="ctr"/>
            <a:r>
              <a:rPr lang="en-GB" sz="4800" dirty="0">
                <a:latin typeface="+mn-lt"/>
              </a:rPr>
              <a:t>Political systems</a:t>
            </a:r>
          </a:p>
        </p:txBody>
      </p:sp>
      <p:sp>
        <p:nvSpPr>
          <p:cNvPr id="6" name="TextBox 5"/>
          <p:cNvSpPr txBox="1"/>
          <p:nvPr/>
        </p:nvSpPr>
        <p:spPr>
          <a:xfrm>
            <a:off x="655137" y="1198441"/>
            <a:ext cx="10925195" cy="5509200"/>
          </a:xfrm>
          <a:prstGeom prst="rect">
            <a:avLst/>
          </a:prstGeom>
          <a:noFill/>
        </p:spPr>
        <p:txBody>
          <a:bodyPr wrap="square" rtlCol="0">
            <a:spAutoFit/>
          </a:bodyPr>
          <a:lstStyle/>
          <a:p>
            <a:r>
              <a:rPr lang="en-GB" sz="3200" dirty="0"/>
              <a:t>Capitalism coexists with many political systems. </a:t>
            </a:r>
          </a:p>
          <a:p>
            <a:endParaRPr lang="en-GB" sz="3200" u="sng" dirty="0"/>
          </a:p>
          <a:p>
            <a:r>
              <a:rPr lang="en-GB" sz="3200" dirty="0"/>
              <a:t>A </a:t>
            </a:r>
            <a:r>
              <a:rPr lang="en-GB" sz="3200" b="1" dirty="0"/>
              <a:t>political system </a:t>
            </a:r>
            <a:r>
              <a:rPr lang="en-GB" sz="3200" dirty="0"/>
              <a:t>determines how governments will be selected, and how those governments will make and implement decisions.</a:t>
            </a:r>
          </a:p>
          <a:p>
            <a:endParaRPr lang="en-GB" sz="3200" dirty="0"/>
          </a:p>
          <a:p>
            <a:r>
              <a:rPr lang="en-GB" sz="3200" dirty="0"/>
              <a:t>In most countries today, capitalism coexists with </a:t>
            </a:r>
            <a:r>
              <a:rPr lang="en-GB" sz="3200" b="1" dirty="0"/>
              <a:t>democracy</a:t>
            </a:r>
          </a:p>
          <a:p>
            <a:pPr>
              <a:buFont typeface="Arial" pitchFamily="34" charset="0"/>
              <a:buChar char="•"/>
            </a:pPr>
            <a:r>
              <a:rPr lang="en-GB" sz="3200" dirty="0"/>
              <a:t>    individual rights of citizens (e.g. freedom of speech)</a:t>
            </a:r>
          </a:p>
          <a:p>
            <a:pPr>
              <a:buFont typeface="Arial" pitchFamily="34" charset="0"/>
              <a:buChar char="•"/>
            </a:pPr>
            <a:r>
              <a:rPr lang="en-GB" sz="3200" dirty="0"/>
              <a:t>    fair elections </a:t>
            </a:r>
          </a:p>
          <a:p>
            <a:pPr>
              <a:buFont typeface="Arial" pitchFamily="34" charset="0"/>
              <a:buChar char="•"/>
            </a:pPr>
            <a:endParaRPr lang="en-GB" sz="3200" dirty="0"/>
          </a:p>
          <a:p>
            <a:r>
              <a:rPr lang="en-GB" sz="3200" dirty="0"/>
              <a:t>But capitalism has </a:t>
            </a:r>
            <a:r>
              <a:rPr lang="en-GB" sz="3200" dirty="0" smtClean="0"/>
              <a:t>coexisted </a:t>
            </a:r>
            <a:r>
              <a:rPr lang="en-GB" sz="3200" dirty="0"/>
              <a:t>with non-democratic systems, too.</a:t>
            </a:r>
          </a:p>
        </p:txBody>
      </p:sp>
    </p:spTree>
    <p:extLst>
      <p:ext uri="{BB962C8B-B14F-4D97-AF65-F5344CB8AC3E}">
        <p14:creationId xmlns:p14="http://schemas.microsoft.com/office/powerpoint/2010/main" val="169129372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3970073" y="2598236"/>
            <a:ext cx="4251855" cy="832686"/>
          </a:xfrm>
        </p:spPr>
        <p:txBody>
          <a:bodyPr>
            <a:noAutofit/>
          </a:bodyPr>
          <a:lstStyle/>
          <a:p>
            <a:r>
              <a:rPr lang="en-GB" dirty="0" smtClean="0">
                <a:latin typeface="+mn-lt"/>
              </a:rPr>
              <a:t> </a:t>
            </a:r>
            <a:r>
              <a:rPr lang="en-GB" dirty="0">
                <a:latin typeface="+mn-lt"/>
              </a:rPr>
              <a:t>Economics</a:t>
            </a:r>
          </a:p>
        </p:txBody>
      </p:sp>
    </p:spTree>
    <p:extLst>
      <p:ext uri="{BB962C8B-B14F-4D97-AF65-F5344CB8AC3E}">
        <p14:creationId xmlns:p14="http://schemas.microsoft.com/office/powerpoint/2010/main" val="31322287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6161" y="1"/>
            <a:ext cx="3780336" cy="2850292"/>
          </a:xfrm>
          <a:prstGeom prst="rect">
            <a:avLst/>
          </a:prstGeom>
        </p:spPr>
      </p:pic>
      <p:pic>
        <p:nvPicPr>
          <p:cNvPr id="3" name="Picture 2"/>
          <p:cNvPicPr>
            <a:picLocks noChangeAspect="1"/>
          </p:cNvPicPr>
          <p:nvPr/>
        </p:nvPicPr>
        <p:blipFill>
          <a:blip r:embed="rId3"/>
          <a:stretch>
            <a:fillRect/>
          </a:stretch>
        </p:blipFill>
        <p:spPr>
          <a:xfrm>
            <a:off x="4094207" y="1"/>
            <a:ext cx="3838832" cy="2850292"/>
          </a:xfrm>
          <a:prstGeom prst="rect">
            <a:avLst/>
          </a:prstGeom>
        </p:spPr>
      </p:pic>
      <p:pic>
        <p:nvPicPr>
          <p:cNvPr id="4" name="Picture 3"/>
          <p:cNvPicPr>
            <a:picLocks noChangeAspect="1"/>
          </p:cNvPicPr>
          <p:nvPr/>
        </p:nvPicPr>
        <p:blipFill>
          <a:blip r:embed="rId4"/>
          <a:stretch>
            <a:fillRect/>
          </a:stretch>
        </p:blipFill>
        <p:spPr>
          <a:xfrm>
            <a:off x="0" y="2940908"/>
            <a:ext cx="4316627" cy="3649362"/>
          </a:xfrm>
          <a:prstGeom prst="rect">
            <a:avLst/>
          </a:prstGeom>
        </p:spPr>
      </p:pic>
      <p:pic>
        <p:nvPicPr>
          <p:cNvPr id="5" name="Picture 4"/>
          <p:cNvPicPr>
            <a:picLocks noChangeAspect="1"/>
          </p:cNvPicPr>
          <p:nvPr/>
        </p:nvPicPr>
        <p:blipFill>
          <a:blip r:embed="rId5"/>
          <a:stretch>
            <a:fillRect/>
          </a:stretch>
        </p:blipFill>
        <p:spPr>
          <a:xfrm>
            <a:off x="4393838" y="2895600"/>
            <a:ext cx="3539201" cy="3739977"/>
          </a:xfrm>
          <a:prstGeom prst="rect">
            <a:avLst/>
          </a:prstGeom>
        </p:spPr>
      </p:pic>
      <p:pic>
        <p:nvPicPr>
          <p:cNvPr id="6" name="Picture 5"/>
          <p:cNvPicPr>
            <a:picLocks noChangeAspect="1"/>
          </p:cNvPicPr>
          <p:nvPr/>
        </p:nvPicPr>
        <p:blipFill>
          <a:blip r:embed="rId6"/>
          <a:stretch>
            <a:fillRect/>
          </a:stretch>
        </p:blipFill>
        <p:spPr>
          <a:xfrm>
            <a:off x="7974563" y="2"/>
            <a:ext cx="4217437" cy="3088432"/>
          </a:xfrm>
          <a:prstGeom prst="rect">
            <a:avLst/>
          </a:prstGeom>
        </p:spPr>
      </p:pic>
      <p:pic>
        <p:nvPicPr>
          <p:cNvPr id="8" name="Picture 7"/>
          <p:cNvPicPr>
            <a:picLocks noChangeAspect="1"/>
          </p:cNvPicPr>
          <p:nvPr/>
        </p:nvPicPr>
        <p:blipFill>
          <a:blip r:embed="rId7"/>
          <a:stretch>
            <a:fillRect/>
          </a:stretch>
        </p:blipFill>
        <p:spPr>
          <a:xfrm>
            <a:off x="8010250" y="3088433"/>
            <a:ext cx="4181750" cy="3547143"/>
          </a:xfrm>
          <a:prstGeom prst="rect">
            <a:avLst/>
          </a:prstGeom>
        </p:spPr>
      </p:pic>
    </p:spTree>
    <p:extLst>
      <p:ext uri="{BB962C8B-B14F-4D97-AF65-F5344CB8AC3E}">
        <p14:creationId xmlns:p14="http://schemas.microsoft.com/office/powerpoint/2010/main" val="19028972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66422" y="365125"/>
            <a:ext cx="10515600" cy="935641"/>
          </a:xfrm>
        </p:spPr>
        <p:txBody>
          <a:bodyPr>
            <a:normAutofit/>
          </a:bodyPr>
          <a:lstStyle/>
          <a:p>
            <a:pPr algn="ctr"/>
            <a:r>
              <a:rPr lang="en-GB" sz="4800" dirty="0">
                <a:latin typeface="+mn-lt"/>
              </a:rPr>
              <a:t>What is Economics?</a:t>
            </a:r>
          </a:p>
        </p:txBody>
      </p:sp>
      <p:sp>
        <p:nvSpPr>
          <p:cNvPr id="6" name="TextBox 5"/>
          <p:cNvSpPr txBox="1"/>
          <p:nvPr/>
        </p:nvSpPr>
        <p:spPr>
          <a:xfrm>
            <a:off x="525041" y="4921070"/>
            <a:ext cx="11208911" cy="1569660"/>
          </a:xfrm>
          <a:prstGeom prst="rect">
            <a:avLst/>
          </a:prstGeom>
          <a:noFill/>
        </p:spPr>
        <p:txBody>
          <a:bodyPr wrap="square" rtlCol="0">
            <a:spAutoFit/>
          </a:bodyPr>
          <a:lstStyle/>
          <a:p>
            <a:r>
              <a:rPr lang="en-US" sz="3200" b="1" dirty="0"/>
              <a:t>Economics </a:t>
            </a:r>
            <a:r>
              <a:rPr lang="en-US" sz="3200" dirty="0"/>
              <a:t>is the study of how people interact with each other and with their natural surroundings in producing their livelihoods, and how this changes over time.</a:t>
            </a:r>
            <a:endParaRPr lang="en-US" sz="3200" b="1"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20202" y="1432402"/>
            <a:ext cx="8044414" cy="3381255"/>
          </a:xfrm>
          <a:prstGeom prst="rect">
            <a:avLst/>
          </a:prstGeom>
        </p:spPr>
      </p:pic>
    </p:spTree>
    <p:extLst>
      <p:ext uri="{BB962C8B-B14F-4D97-AF65-F5344CB8AC3E}">
        <p14:creationId xmlns:p14="http://schemas.microsoft.com/office/powerpoint/2010/main" val="137339978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4770625" y="409244"/>
            <a:ext cx="2650750" cy="669902"/>
          </a:xfrm>
        </p:spPr>
        <p:txBody>
          <a:bodyPr>
            <a:noAutofit/>
          </a:bodyPr>
          <a:lstStyle/>
          <a:p>
            <a:r>
              <a:rPr lang="en-GB" sz="4800" dirty="0">
                <a:latin typeface="+mn-lt"/>
              </a:rPr>
              <a:t>Summary</a:t>
            </a:r>
          </a:p>
        </p:txBody>
      </p:sp>
      <p:sp>
        <p:nvSpPr>
          <p:cNvPr id="2" name="TextBox 1"/>
          <p:cNvSpPr txBox="1"/>
          <p:nvPr/>
        </p:nvSpPr>
        <p:spPr>
          <a:xfrm>
            <a:off x="579756" y="1188649"/>
            <a:ext cx="11052611" cy="5509200"/>
          </a:xfrm>
          <a:prstGeom prst="rect">
            <a:avLst/>
          </a:prstGeom>
          <a:noFill/>
        </p:spPr>
        <p:txBody>
          <a:bodyPr wrap="square" rtlCol="0">
            <a:spAutoFit/>
          </a:bodyPr>
          <a:lstStyle/>
          <a:p>
            <a:pPr marL="514350" indent="-514350">
              <a:buAutoNum type="arabicPeriod"/>
            </a:pPr>
            <a:r>
              <a:rPr lang="en-US" sz="3200" dirty="0"/>
              <a:t>Important trends in economic variables over time</a:t>
            </a:r>
          </a:p>
          <a:p>
            <a:pPr marL="457200" indent="-457200">
              <a:buFont typeface="Arial"/>
              <a:buChar char="•"/>
            </a:pPr>
            <a:r>
              <a:rPr lang="en-US" sz="3200" dirty="0"/>
              <a:t>Income inequality </a:t>
            </a:r>
            <a:r>
              <a:rPr lang="en-US" sz="3200" dirty="0" smtClean="0"/>
              <a:t>across regions has </a:t>
            </a:r>
            <a:r>
              <a:rPr lang="en-US" sz="3200" dirty="0"/>
              <a:t>increased a lot over time </a:t>
            </a:r>
          </a:p>
          <a:p>
            <a:pPr marL="457200" indent="-457200">
              <a:buFont typeface="Arial"/>
              <a:buChar char="•"/>
            </a:pPr>
            <a:r>
              <a:rPr lang="en-US" sz="3200" dirty="0"/>
              <a:t>“Hockey-stick” growth in GDP, and its negative consequences</a:t>
            </a:r>
          </a:p>
          <a:p>
            <a:pPr marL="457200" indent="-457200">
              <a:buFont typeface="Arial"/>
              <a:buChar char="•"/>
            </a:pPr>
            <a:r>
              <a:rPr lang="en-US" sz="3200" b="1" dirty="0"/>
              <a:t>Technological progress</a:t>
            </a:r>
            <a:r>
              <a:rPr lang="en-US" sz="3200" dirty="0"/>
              <a:t> helped bring about these trends</a:t>
            </a:r>
            <a:endParaRPr lang="en-US" sz="3200" b="1" dirty="0"/>
          </a:p>
          <a:p>
            <a:endParaRPr lang="en-US" sz="3200" dirty="0"/>
          </a:p>
          <a:p>
            <a:r>
              <a:rPr lang="en-US" sz="3200" dirty="0"/>
              <a:t>2. The adoption of capitalism was another key factor</a:t>
            </a:r>
          </a:p>
          <a:p>
            <a:pPr marL="457200" indent="-457200">
              <a:buFont typeface="Arial"/>
              <a:buChar char="•"/>
            </a:pPr>
            <a:r>
              <a:rPr lang="en-US" sz="3200" b="1" dirty="0"/>
              <a:t>Capitalism = Private property </a:t>
            </a:r>
            <a:r>
              <a:rPr lang="en-US" sz="3200" dirty="0"/>
              <a:t>+</a:t>
            </a:r>
            <a:r>
              <a:rPr lang="en-US" sz="3200" b="1" dirty="0"/>
              <a:t> Markets </a:t>
            </a:r>
            <a:r>
              <a:rPr lang="en-US" sz="3200" dirty="0"/>
              <a:t>+</a:t>
            </a:r>
            <a:r>
              <a:rPr lang="en-US" sz="3200" b="1" dirty="0"/>
              <a:t> Firms</a:t>
            </a:r>
          </a:p>
          <a:p>
            <a:pPr marL="457200" indent="-457200">
              <a:buFont typeface="Arial"/>
              <a:buChar char="•"/>
            </a:pPr>
            <a:r>
              <a:rPr lang="en-US" sz="3200" dirty="0"/>
              <a:t>Failure of these institutions can explain divergence in economic growth across countries</a:t>
            </a:r>
          </a:p>
          <a:p>
            <a:pPr marL="457200" indent="-457200">
              <a:buFont typeface="Arial"/>
              <a:buChar char="•"/>
            </a:pPr>
            <a:r>
              <a:rPr lang="en-US" sz="3200" dirty="0"/>
              <a:t>Political </a:t>
            </a:r>
            <a:r>
              <a:rPr lang="en-US" sz="3200" dirty="0" smtClean="0"/>
              <a:t>systems </a:t>
            </a:r>
            <a:r>
              <a:rPr lang="en-US" sz="3200" dirty="0"/>
              <a:t>and the role of government also determine the type of capitalist society</a:t>
            </a:r>
          </a:p>
        </p:txBody>
      </p:sp>
    </p:spTree>
    <p:extLst>
      <p:ext uri="{BB962C8B-B14F-4D97-AF65-F5344CB8AC3E}">
        <p14:creationId xmlns:p14="http://schemas.microsoft.com/office/powerpoint/2010/main" val="41625830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8594" y="214604"/>
            <a:ext cx="11176051" cy="6228839"/>
          </a:xfrm>
          <a:prstGeom prst="rect">
            <a:avLst/>
          </a:prstGeom>
        </p:spPr>
      </p:pic>
    </p:spTree>
    <p:extLst>
      <p:ext uri="{BB962C8B-B14F-4D97-AF65-F5344CB8AC3E}">
        <p14:creationId xmlns:p14="http://schemas.microsoft.com/office/powerpoint/2010/main" val="4137166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07910" y="-52292"/>
            <a:ext cx="11094097" cy="5875426"/>
          </a:xfrm>
          <a:prstGeom prst="rect">
            <a:avLst/>
          </a:prstGeom>
        </p:spPr>
      </p:pic>
    </p:spTree>
    <p:extLst>
      <p:ext uri="{BB962C8B-B14F-4D97-AF65-F5344CB8AC3E}">
        <p14:creationId xmlns:p14="http://schemas.microsoft.com/office/powerpoint/2010/main" val="4256809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1"/>
          <p:cNvSpPr/>
          <p:nvPr/>
        </p:nvSpPr>
        <p:spPr>
          <a:xfrm>
            <a:off x="823784" y="199422"/>
            <a:ext cx="10956324" cy="646331"/>
          </a:xfrm>
          <a:prstGeom prst="rect">
            <a:avLst/>
          </a:prstGeom>
        </p:spPr>
        <p:txBody>
          <a:bodyPr wrap="square">
            <a:spAutoFit/>
          </a:bodyPr>
          <a:lstStyle/>
          <a:p>
            <a:r>
              <a:rPr lang="en-IN" dirty="0"/>
              <a:t>https://www.mospi.gov.in/documents/213904/416359//PRESS_NOTE-Q2_2020-211606480008567.pdf/f2b98a11-a06d-8b6f-6f37-621f33ca8f25</a:t>
            </a:r>
          </a:p>
        </p:txBody>
      </p:sp>
      <p:pic>
        <p:nvPicPr>
          <p:cNvPr id="3" name="Picture 2"/>
          <p:cNvPicPr>
            <a:picLocks noChangeAspect="1"/>
          </p:cNvPicPr>
          <p:nvPr/>
        </p:nvPicPr>
        <p:blipFill>
          <a:blip r:embed="rId2"/>
          <a:stretch>
            <a:fillRect/>
          </a:stretch>
        </p:blipFill>
        <p:spPr>
          <a:xfrm>
            <a:off x="461319" y="1295359"/>
            <a:ext cx="10898659" cy="5150004"/>
          </a:xfrm>
          <a:prstGeom prst="rect">
            <a:avLst/>
          </a:prstGeom>
        </p:spPr>
      </p:pic>
    </p:spTree>
    <p:extLst>
      <p:ext uri="{BB962C8B-B14F-4D97-AF65-F5344CB8AC3E}">
        <p14:creationId xmlns:p14="http://schemas.microsoft.com/office/powerpoint/2010/main" val="459971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22019" y="261258"/>
            <a:ext cx="11970453" cy="6347412"/>
          </a:xfrm>
          <a:prstGeom prst="rect">
            <a:avLst/>
          </a:prstGeom>
        </p:spPr>
      </p:pic>
    </p:spTree>
    <p:extLst>
      <p:ext uri="{BB962C8B-B14F-4D97-AF65-F5344CB8AC3E}">
        <p14:creationId xmlns:p14="http://schemas.microsoft.com/office/powerpoint/2010/main" val="1251028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27701" y="593125"/>
            <a:ext cx="10765229" cy="5445210"/>
          </a:xfrm>
          <a:prstGeom prst="rect">
            <a:avLst/>
          </a:prstGeom>
        </p:spPr>
      </p:pic>
    </p:spTree>
    <p:extLst>
      <p:ext uri="{BB962C8B-B14F-4D97-AF65-F5344CB8AC3E}">
        <p14:creationId xmlns:p14="http://schemas.microsoft.com/office/powerpoint/2010/main" val="2788229376"/>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1.0&quot;&gt;&lt;object type=&quot;1&quot; unique_id=&quot;10001&quot;&gt;&lt;object type=&quot;8&quot; unique_id=&quot;10017&quot;&gt;&lt;/object&gt;&lt;object type=&quot;2&quot; unique_id=&quot;10018&quot;&gt;&lt;object type=&quot;3&quot; unique_id=&quot;10025&quot;&gt;&lt;property id=&quot;20148&quot; value=&quot;5&quot;/&gt;&lt;property id=&quot;20300&quot; value=&quot;Slide 1 - &amp;quot;Unit 6&amp;quot;&quot;/&gt;&lt;property id=&quot;20307&quot; value=&quot;256&quot;/&gt;&lt;/object&gt;&lt;object type=&quot;3&quot; unique_id=&quot;10026&quot;&gt;&lt;property id=&quot;20148&quot; value=&quot;5&quot;/&gt;&lt;property id=&quot;20300&quot; value=&quot;Slide 3 - &amp;quot;The Unit in Context&amp;quot;&quot;/&gt;&lt;property id=&quot;20307&quot; value=&quot;257&quot;/&gt;&lt;/object&gt;&lt;object type=&quot;3&quot; unique_id=&quot;10055&quot;&gt;&lt;property id=&quot;20148&quot; value=&quot;5&quot;/&gt;&lt;property id=&quot;20300&quot; value=&quot;Slide 4 - &amp;quot;This Unit &amp;quot;&quot;/&gt;&lt;property id=&quot;20307&quot; value=&quot;258&quot;/&gt;&lt;/object&gt;&lt;object type=&quot;3&quot; unique_id=&quot;10151&quot;&gt;&lt;property id=&quot;20148&quot; value=&quot;5&quot;/&gt;&lt;property id=&quot;20300&quot; value=&quot;Slide 6 - &amp;quot;Firms and Wage Contracts&amp;quot;&quot;/&gt;&lt;property id=&quot;20307&quot; value=&quot;259&quot;/&gt;&lt;/object&gt;&lt;object type=&quot;3&quot; unique_id=&quot;10218&quot;&gt;&lt;property id=&quot;20148&quot; value=&quot;5&quot;/&gt;&lt;property id=&quot;20300&quot; value=&quot;Slide 7 - &amp;quot;Firms and Wage Contracts&amp;quot;&quot;/&gt;&lt;property id=&quot;20307&quot; value=&quot;260&quot;/&gt;&lt;/object&gt;&lt;object type=&quot;3&quot; unique_id=&quot;19938&quot;&gt;&lt;property id=&quot;20148&quot; value=&quot;5&quot;/&gt;&lt;property id=&quot;20300&quot; value=&quot;Slide 8&quot;/&gt;&lt;property id=&quot;20307&quot; value=&quot;261&quot;/&gt;&lt;/object&gt;&lt;object type=&quot;3&quot; unique_id=&quot;20019&quot;&gt;&lt;property id=&quot;20148&quot; value=&quot;5&quot;/&gt;&lt;property id=&quot;20300&quot; value=&quot;Slide 2 - &amp;quot;A. Introduction&amp;quot;&quot;/&gt;&lt;property id=&quot;20307&quot; value=&quot;262&quot;/&gt;&lt;/object&gt;&lt;object type=&quot;3&quot; unique_id=&quot;20065&quot;&gt;&lt;property id=&quot;20148&quot; value=&quot;5&quot;/&gt;&lt;property id=&quot;20300&quot; value=&quot;Slide 5 - &amp;quot;B. Labour Contracts and Employment Rents&amp;quot;&quot;/&gt;&lt;property id=&quot;20307&quot; value=&quot;263&quot;/&gt;&lt;/object&gt;&lt;object type=&quot;3&quot; unique_id=&quot;20066&quot;&gt;&lt;property id=&quot;20148&quot; value=&quot;5&quot;/&gt;&lt;property id=&quot;20300&quot; value=&quot;Slide 9 - &amp;quot;C. Labour Discipline Model&amp;quot;&quot;/&gt;&lt;property id=&quot;20307&quot; value=&quot;264&quot;/&gt;&lt;/object&gt;&lt;object type=&quot;3&quot; unique_id=&quot;20144&quot;&gt;&lt;property id=&quot;20148&quot; value=&quot;5&quot;/&gt;&lt;property id=&quot;20300&quot; value=&quot;Slide 14 - &amp;quot;D. The Wage Curve&amp;quot;&quot;/&gt;&lt;property id=&quot;20307&quot; value=&quot;265&quot;/&gt;&lt;/object&gt;&lt;object type=&quot;3&quot; unique_id=&quot;20145&quot;&gt;&lt;property id=&quot;20148&quot; value=&quot;5&quot;/&gt;&lt;property id=&quot;20300&quot; value=&quot;Slide 18 - &amp;quot;E. Fairness and Reciprocity&amp;quot;&quot;/&gt;&lt;property id=&quot;20307&quot; value=&quot;266&quot;/&gt;&lt;/object&gt;&lt;object type=&quot;3&quot; unique_id=&quot;20185&quot;&gt;&lt;property id=&quot;20148&quot; value=&quot;5&quot;/&gt;&lt;property id=&quot;20300&quot; value=&quot;Slide 19 - &amp;quot;G. Looking Forward&amp;quot;&quot;/&gt;&lt;property id=&quot;20307&quot; value=&quot;267&quot;/&gt;&lt;/object&gt;&lt;object type=&quot;3&quot; unique_id=&quot;20228&quot;&gt;&lt;property id=&quot;20148&quot; value=&quot;5&quot;/&gt;&lt;property id=&quot;20300&quot; value=&quot;Slide 20 - &amp;quot;Firms and their Customers&amp;quot;&quot;/&gt;&lt;property id=&quot;20307&quot; value=&quot;268&quot;/&gt;&lt;/object&gt;&lt;object type=&quot;3&quot; unique_id=&quot;20567&quot;&gt;&lt;property id=&quot;20148&quot; value=&quot;5&quot;/&gt;&lt;property id=&quot;20300&quot; value=&quot;Slide 10&quot;/&gt;&lt;property id=&quot;20307&quot; value=&quot;269&quot;/&gt;&lt;/object&gt;&lt;object type=&quot;3&quot; unique_id=&quot;20696&quot;&gt;&lt;property id=&quot;20148&quot; value=&quot;5&quot;/&gt;&lt;property id=&quot;20300&quot; value=&quot;Slide 12&quot;/&gt;&lt;property id=&quot;20307&quot; value=&quot;270&quot;/&gt;&lt;/object&gt;&lt;object type=&quot;3&quot; unique_id=&quot;20782&quot;&gt;&lt;property id=&quot;20148&quot; value=&quot;5&quot;/&gt;&lt;property id=&quot;20300&quot; value=&quot;Slide 13&quot;/&gt;&lt;property id=&quot;20307&quot; value=&quot;271&quot;/&gt;&lt;/object&gt;&lt;object type=&quot;3&quot; unique_id=&quot;20963&quot;&gt;&lt;property id=&quot;20148&quot; value=&quot;5&quot;/&gt;&lt;property id=&quot;20300&quot; value=&quot;Slide 11&quot;/&gt;&lt;property id=&quot;20307&quot; value=&quot;272&quot;/&gt;&lt;/object&gt;&lt;object type=&quot;3&quot; unique_id=&quot;21116&quot;&gt;&lt;property id=&quot;20148&quot; value=&quot;5&quot;/&gt;&lt;property id=&quot;20300&quot; value=&quot;Slide 16&quot;/&gt;&lt;property id=&quot;20307&quot; value=&quot;273&quot;/&gt;&lt;/object&gt;&lt;object type=&quot;3&quot; unique_id=&quot;21217&quot;&gt;&lt;property id=&quot;20148&quot; value=&quot;5&quot;/&gt;&lt;property id=&quot;20300&quot; value=&quot;Slide 15&quot;/&gt;&lt;property id=&quot;20307&quot; value=&quot;274&quot;/&gt;&lt;/object&gt;&lt;object type=&quot;3&quot; unique_id=&quot;21428&quot;&gt;&lt;property id=&quot;20148&quot; value=&quot;5&quot;/&gt;&lt;property id=&quot;20300&quot; value=&quot;Slide 17&quot;/&gt;&lt;property id=&quot;20307&quot; value=&quot;275&quot;/&gt;&lt;/object&gt;&lt;/object&gt;&lt;/object&gt;&lt;/database&gt;"/>
  <p:tag name="SECTOMILLISECCONVERTED" val="1"/>
</p:tagLst>
</file>

<file path=ppt/theme/theme1.xml><?xml version="1.0" encoding="utf-8"?>
<a:theme xmlns:a="http://schemas.openxmlformats.org/drawingml/2006/main" name="Office Theme">
  <a:themeElements>
    <a:clrScheme name="Custom 3">
      <a:dk1>
        <a:sysClr val="windowText" lastClr="000000"/>
      </a:dk1>
      <a:lt1>
        <a:sysClr val="window" lastClr="FFFFFF"/>
      </a:lt1>
      <a:dk2>
        <a:srgbClr val="44546A"/>
      </a:dk2>
      <a:lt2>
        <a:srgbClr val="E7E6E6"/>
      </a:lt2>
      <a:accent1>
        <a:srgbClr val="FF5A50"/>
      </a:accent1>
      <a:accent2>
        <a:srgbClr val="FFECD0"/>
      </a:accent2>
      <a:accent3>
        <a:srgbClr val="EBEBEB"/>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3309</TotalTime>
  <Words>1217</Words>
  <Application>Microsoft Office PowerPoint</Application>
  <PresentationFormat>Widescreen</PresentationFormat>
  <Paragraphs>177</Paragraphs>
  <Slides>41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Arial</vt:lpstr>
      <vt:lpstr>Calibri</vt:lpstr>
      <vt:lpstr>Calibri Light</vt:lpstr>
      <vt:lpstr>Times New Roman</vt:lpstr>
      <vt:lpstr>Office Theme</vt:lpstr>
      <vt:lpstr>Economics HS20001</vt:lpstr>
      <vt:lpstr> Introduction</vt:lpstr>
      <vt:lpstr>Some news headlines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Inequality</vt:lpstr>
      <vt:lpstr>How unequal is the world?</vt:lpstr>
      <vt:lpstr>PowerPoint Presentation</vt:lpstr>
      <vt:lpstr>Measuring income and living standards</vt:lpstr>
      <vt:lpstr>“Hockey-stick” growth</vt:lpstr>
      <vt:lpstr>GDP growth rates</vt:lpstr>
      <vt:lpstr>The Technological Revolution</vt:lpstr>
      <vt:lpstr>The Industrial Revolution</vt:lpstr>
      <vt:lpstr>A Connected World</vt:lpstr>
      <vt:lpstr>PowerPoint Presentation</vt:lpstr>
      <vt:lpstr>PowerPoint Presentation</vt:lpstr>
      <vt:lpstr>Environmental consequences</vt:lpstr>
      <vt:lpstr>Environmental consequences</vt:lpstr>
      <vt:lpstr> Capitalism</vt:lpstr>
      <vt:lpstr>Capitalism</vt:lpstr>
      <vt:lpstr>The Capitalist Revolution</vt:lpstr>
      <vt:lpstr>The gains from specialization</vt:lpstr>
      <vt:lpstr>PowerPoint Presentation</vt:lpstr>
      <vt:lpstr>Comparative advantage</vt:lpstr>
      <vt:lpstr>PowerPoint Presentation</vt:lpstr>
      <vt:lpstr>Comparative advantage</vt:lpstr>
      <vt:lpstr>Did capitalism cause the hockey-stick growth?</vt:lpstr>
      <vt:lpstr>Divergence in growth</vt:lpstr>
      <vt:lpstr>Political systems</vt:lpstr>
      <vt:lpstr> Economics</vt:lpstr>
      <vt:lpstr>What is Economics?</vt:lpstr>
      <vt:lpstr>Summary</vt:lpstr>
    </vt:vector>
  </TitlesOfParts>
  <Company>University of Bristol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6</dc:title>
  <dc:creator>AJ Lait</dc:creator>
  <cp:lastModifiedBy>Hewlett-Packard Company</cp:lastModifiedBy>
  <cp:revision>191</cp:revision>
  <dcterms:created xsi:type="dcterms:W3CDTF">2015-12-08T12:23:03Z</dcterms:created>
  <dcterms:modified xsi:type="dcterms:W3CDTF">2021-01-11T05:19:04Z</dcterms:modified>
</cp:coreProperties>
</file>

<file path=docProps/thumbnail.jpeg>
</file>